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3"/>
  </p:notesMasterIdLst>
  <p:sldIdLst>
    <p:sldId id="256" r:id="rId3"/>
    <p:sldId id="257" r:id="rId4"/>
    <p:sldId id="259" r:id="rId5"/>
    <p:sldId id="260" r:id="rId6"/>
    <p:sldId id="261" r:id="rId7"/>
    <p:sldId id="28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6" r:id="rId31"/>
    <p:sldId id="284" r:id="rId32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Luxi Serif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Luxi Serif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Luxi Serif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Luxi Serif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Luxi Serif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xi Serif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xi Serif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xi Serif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xi Serif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38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84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3500" y="812800"/>
            <a:ext cx="4872038" cy="3989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0" y="10155238"/>
            <a:ext cx="3275013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2312" cy="515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defRPr>
            </a:lvl1pPr>
          </a:lstStyle>
          <a:p>
            <a:fld id="{95DEB894-7C90-4797-8449-A12054B30D0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E755D2-2630-4C6D-AB6E-BEABC6923287}" type="slidenum">
              <a:rPr lang="cs-CZ"/>
              <a:pPr/>
              <a:t>1</a:t>
            </a:fld>
            <a:endParaRPr lang="cs-CZ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3744CCB-2DFA-46A5-809D-11DE88BF3823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5EBABC1-FFA0-4A01-AB4A-ABA64B089B09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90F431-92D8-4E04-8040-52D88E628DF6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312863" y="1027113"/>
            <a:ext cx="4930775" cy="37004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F0DB2-A9AC-499D-8449-090122557EF3}" type="slidenum">
              <a:rPr lang="cs-CZ"/>
              <a:pPr/>
              <a:t>10</a:t>
            </a:fld>
            <a:endParaRPr lang="cs-CZ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73F2FC2-3727-45C0-9997-E3AF3DCD4C62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A1596F3-0A2D-445C-9834-E28C2C67BE49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97999BF-77B6-4AB5-ABA5-1F8562FB7E5B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3012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1F3A7-3D3D-4C86-A648-DBD35484B12E}" type="slidenum">
              <a:rPr lang="cs-CZ"/>
              <a:pPr/>
              <a:t>11</a:t>
            </a:fld>
            <a:endParaRPr lang="cs-CZ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178F52-4831-4F5F-8EB7-CBE9502F6121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C506E9-3051-4C13-9438-4502F4248254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E84E227-1C76-410F-8539-84F5F8C1DA18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403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8B01E8-31AA-4F48-A5C9-721FD71B96DF}" type="slidenum">
              <a:rPr lang="cs-CZ"/>
              <a:pPr/>
              <a:t>12</a:t>
            </a:fld>
            <a:endParaRPr lang="cs-CZ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647AA25-A849-4AED-92D1-A16F871C9F3C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92F97D0-4216-481A-B56E-69F216F8E22B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93A67BB-9DA1-4C4C-9036-01851B26EB4F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5060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36AC18-2909-47BF-8EA8-6A993853370D}" type="slidenum">
              <a:rPr lang="cs-CZ"/>
              <a:pPr/>
              <a:t>13</a:t>
            </a:fld>
            <a:endParaRPr lang="cs-CZ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2670603-C511-4D3A-8ED1-3F227D77F9AC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4EBD5E9-96FC-4A5A-AA6D-D4568D5356B3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82E1D36-C3E0-49AA-9803-F77CCD8AD65E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6084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1D1FF5-6BE7-4333-9730-C2239C4B9453}" type="slidenum">
              <a:rPr lang="cs-CZ"/>
              <a:pPr/>
              <a:t>14</a:t>
            </a:fld>
            <a:endParaRPr lang="cs-CZ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84A1837-3BF6-44E6-B581-968FF4ECDC76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409E59C-5192-4D9B-96CE-987BFB27BA10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6E25590-7CD1-4FDA-9A9E-23B8DB81D905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312863" y="1027113"/>
            <a:ext cx="4930775" cy="37004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1B9145-36D8-4EED-AE56-A59257D79C7F}" type="slidenum">
              <a:rPr lang="cs-CZ"/>
              <a:pPr/>
              <a:t>15</a:t>
            </a:fld>
            <a:endParaRPr lang="cs-CZ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EA767D9-1E8F-43E0-A90F-9512DB5CAE82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5E05F7D-4464-4BEC-AC36-9DDA5C13A44F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07BEA3-7D11-441A-8B9C-14AFBE6458F6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312863" y="1027113"/>
            <a:ext cx="4930775" cy="37004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11BCC9-1257-46F4-8B6C-00A604F3648C}" type="slidenum">
              <a:rPr lang="cs-CZ"/>
              <a:pPr/>
              <a:t>16</a:t>
            </a:fld>
            <a:endParaRPr lang="cs-CZ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B838B6A-D7C1-4C41-BCBF-08720FFE42D0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70718F1-CAB4-4B50-AC16-96B53A32B75C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391A312-251F-4130-9AC1-535B269E10A3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12863" y="1027113"/>
            <a:ext cx="4930775" cy="37004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FD7D97-3064-4DA0-872D-291D7004DFC1}" type="slidenum">
              <a:rPr lang="cs-CZ"/>
              <a:pPr/>
              <a:t>17</a:t>
            </a:fld>
            <a:endParaRPr lang="cs-CZ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C366652-03DA-4818-8149-4FE1A1A55522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01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EEDFAE-EBD7-401F-B750-55518FCC2095}" type="slidenum">
              <a:rPr lang="cs-CZ"/>
              <a:pPr/>
              <a:t>18</a:t>
            </a:fld>
            <a:endParaRPr lang="cs-CZ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BD8C5F2-462A-450A-AC7D-CE7E0250B407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12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6AB93B-9A7F-40CA-9AA0-3C68A2F74935}" type="slidenum">
              <a:rPr lang="cs-CZ"/>
              <a:pPr/>
              <a:t>19</a:t>
            </a:fld>
            <a:endParaRPr lang="cs-CZ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71EBDA2-D6F0-45E7-952F-1018C24E7959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2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5DEB17-CFAC-464C-90E6-E4E5AB3386B7}" type="slidenum">
              <a:rPr lang="cs-CZ"/>
              <a:pPr/>
              <a:t>2</a:t>
            </a:fld>
            <a:endParaRPr lang="cs-CZ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A4225A-D3AE-4CC9-A9A7-504924B495AC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9497CBF-7BCD-45DC-A8BB-0447F8654CAA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733B6CA-067D-48B9-8EC5-0AF012999CEB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311275" y="1027113"/>
            <a:ext cx="4933950" cy="37004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37AE99-112C-4973-87A9-48E7323D1AE6}" type="slidenum">
              <a:rPr lang="cs-CZ"/>
              <a:pPr/>
              <a:t>20</a:t>
            </a:fld>
            <a:endParaRPr lang="cs-CZ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B224235-BE2B-4CC0-91E1-B0E16C4A2F04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32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A7F03E-6151-475D-A542-971DFE9DA6CA}" type="slidenum">
              <a:rPr lang="cs-CZ"/>
              <a:pPr/>
              <a:t>21</a:t>
            </a:fld>
            <a:endParaRPr lang="cs-CZ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8294B9D-39CA-4AFD-9217-DDDCFAF9CA28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42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70AA6E-3160-4692-AE25-E02564F9F3DE}" type="slidenum">
              <a:rPr lang="cs-CZ"/>
              <a:pPr/>
              <a:t>22</a:t>
            </a:fld>
            <a:endParaRPr lang="cs-CZ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20298F9-868B-4530-AA91-84E2F825CF48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52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F592E3-97C6-4664-B174-6E85F03858E0}" type="slidenum">
              <a:rPr lang="cs-CZ"/>
              <a:pPr/>
              <a:t>23</a:t>
            </a:fld>
            <a:endParaRPr lang="cs-CZ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EA289E0-EFBB-4BBE-A457-B5351B638623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707464E-9C9C-41CB-9444-9DCF92CBB7AB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C62952C-7AB1-4C8E-AD9B-340F447C14C6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6324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7383F7-B3DF-4FC8-9AE7-680169DBDD13}" type="slidenum">
              <a:rPr lang="cs-CZ"/>
              <a:pPr/>
              <a:t>24</a:t>
            </a:fld>
            <a:endParaRPr lang="cs-CZ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23EEEE1-4E53-4533-A779-8939BF748037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10D8E4D-966A-422C-933A-DDC0FABE03B5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47777F9-8214-4F8C-8D02-41417995E8F2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7348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CE3980-4CEA-4A3D-BA08-476905337CAB}" type="slidenum">
              <a:rPr lang="cs-CZ"/>
              <a:pPr/>
              <a:t>25</a:t>
            </a:fld>
            <a:endParaRPr lang="cs-CZ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C0E8E60-87B4-442A-8451-29C9F67F689C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5578D13-5143-4D7B-96B9-DE73F9830EAC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229C7E9-A0CD-465C-A9A9-BCBEA5A7F0CA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8372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9913B1-7C07-4EA2-9A1C-A33534093A05}" type="slidenum">
              <a:rPr lang="cs-CZ"/>
              <a:pPr/>
              <a:t>26</a:t>
            </a:fld>
            <a:endParaRPr lang="cs-CZ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B07768A-34C3-43E7-83F0-417E95F5C956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B3C2010-7769-4B8F-9520-F3FF395FF243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623C374-622E-47D3-BD0B-50B0F6485EF5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5939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C661C8-E16D-4071-B09B-D978ED42C80F}" type="slidenum">
              <a:rPr lang="cs-CZ"/>
              <a:pPr/>
              <a:t>27</a:t>
            </a:fld>
            <a:endParaRPr lang="cs-CZ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94D18B8-8F6A-40E3-9403-73910B3D6E99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9D894D9-C509-4D30-9EC3-BC1618AB0640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0BA24EC-3F32-40C9-B284-BF90162A0E6F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60420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06B9B9-BF7F-4368-88BB-2766CA8184D4}" type="slidenum">
              <a:rPr lang="cs-CZ"/>
              <a:pPr/>
              <a:t>28</a:t>
            </a:fld>
            <a:endParaRPr lang="cs-CZ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531CC3-822F-4A5D-80AF-05CEE54F7FE3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4BF685A-A490-4284-8626-801D4FEA172D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66A19D5-BFA3-40CC-B09C-D018389640F6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61444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06B9B9-BF7F-4368-88BB-2766CA8184D4}" type="slidenum">
              <a:rPr lang="cs-CZ"/>
              <a:pPr/>
              <a:t>29</a:t>
            </a:fld>
            <a:endParaRPr lang="cs-CZ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531CC3-822F-4A5D-80AF-05CEE54F7FE3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4BF685A-A490-4284-8626-801D4FEA172D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66A19D5-BFA3-40CC-B09C-D018389640F6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61444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D525DA-6F29-4DC2-966A-B326F4881349}" type="slidenum">
              <a:rPr lang="cs-CZ"/>
              <a:pPr/>
              <a:t>3</a:t>
            </a:fld>
            <a:endParaRPr lang="cs-CZ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447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67075F-1D04-4009-82B4-E224251C6FBD}" type="slidenum">
              <a:rPr lang="cs-CZ"/>
              <a:pPr/>
              <a:t>30</a:t>
            </a:fld>
            <a:endParaRPr lang="cs-CZ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C518BAF-2811-4BEA-ACBC-679AD64A7D97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3A5DC06-34DE-403C-A8F6-5ED58B00EC7E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D382789-349F-4665-9226-CB60C1942A13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62468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35422F-0EE9-4DA2-9C60-B0C21FF97131}" type="slidenum">
              <a:rPr lang="cs-CZ"/>
              <a:pPr/>
              <a:t>4</a:t>
            </a:fld>
            <a:endParaRPr lang="cs-CZ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12800"/>
            <a:ext cx="5324475" cy="3994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267531-14F3-4278-AC05-90C958653D0F}" type="slidenum">
              <a:rPr lang="cs-CZ"/>
              <a:pPr/>
              <a:t>5</a:t>
            </a:fld>
            <a:endParaRPr lang="cs-CZ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7701313-FC10-46C1-ABD8-828A0FEDAA14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B518E93-F757-4263-B526-A80256DFC0B6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83B7634-FF60-4610-B996-792DA26F8BA1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389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267531-14F3-4278-AC05-90C958653D0F}" type="slidenum">
              <a:rPr lang="cs-CZ"/>
              <a:pPr/>
              <a:t>6</a:t>
            </a:fld>
            <a:endParaRPr lang="cs-CZ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7701313-FC10-46C1-ABD8-828A0FEDAA14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B518E93-F757-4263-B526-A80256DFC0B6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83B7634-FF60-4610-B996-792DA26F8BA1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3891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EDCD4E-0F04-47A7-BE29-F94FF1A9D9AE}" type="slidenum">
              <a:rPr lang="cs-CZ"/>
              <a:pPr/>
              <a:t>7</a:t>
            </a:fld>
            <a:endParaRPr lang="cs-CZ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779A6A0-AC04-4A9D-B557-F6884FA905AE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BC2CB4F-EE79-4E5F-9574-14994F3D5535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CEF3D1-C219-47DC-907D-95E0BC3F509D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39940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3A2ABD-FDFB-4CC8-97FE-BD21E23A808C}" type="slidenum">
              <a:rPr lang="cs-CZ"/>
              <a:pPr/>
              <a:t>8</a:t>
            </a:fld>
            <a:endParaRPr lang="cs-CZ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16A12D-EC75-4630-8DE3-83B232831F22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30019FF-1B0B-40C0-AEDB-D4F37CF8A778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820F5F5-B77C-45C6-BA2B-B812D47D73CE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0964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70ADBA-581A-4592-BC8F-A219BF2769FA}" type="slidenum">
              <a:rPr lang="cs-CZ"/>
              <a:pPr/>
              <a:t>9</a:t>
            </a:fld>
            <a:endParaRPr lang="cs-CZ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670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1514765-9C24-4B42-9788-EAD8D6740BA2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68662" cy="522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CAC4392-7BF6-4A22-96E9-3B1C51A08FD4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513CFE7-F245-446F-A528-6A5BCE3E8897}" type="slidenum"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41988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83450" y="142875"/>
            <a:ext cx="2179638" cy="67865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41363" y="142875"/>
            <a:ext cx="6389687" cy="67865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7B70E6-27ED-4C79-A59E-0A318A83A48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B0F19A-3EE8-42A2-81BE-1D3B2930FB1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C07185-F8E3-47AB-ACC0-A5CE4FF4175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9762" cy="553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768475"/>
            <a:ext cx="4449763" cy="553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5884B0-CBB6-4FA2-A7D5-07C6068E8B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EE0BF83-D71F-4E4F-AC9F-73E1EEFD50F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ED55EB-2F7E-41A5-9353-A4C904E28F7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F16FAC-EAA1-4B89-AA24-C6944EAF529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3369FC-F749-4556-9F7C-CE739B62DDE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11A5B6-6451-49E9-B23A-B940026F21E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C7284F-F531-45F7-97B3-B0B3D825378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92975" y="266700"/>
            <a:ext cx="2262188" cy="70405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266700"/>
            <a:ext cx="6637337" cy="70405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828ACF-0D8E-4F5C-853E-FFE72C5DC63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284662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78425" y="1963738"/>
            <a:ext cx="4284663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723900" y="7077075"/>
            <a:ext cx="9355138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42875"/>
            <a:ext cx="8558212" cy="1497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nadpisu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21725" cy="4965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ts val="40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ts val="40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Luxi Sans" charset="0"/>
          <a:cs typeface="Luxi Sans" charset="0"/>
        </a:defRPr>
      </a:lvl2pPr>
      <a:lvl3pPr marL="1143000" indent="-228600" algn="l" defTabSz="449263" rtl="0" eaLnBrk="0" fontAlgn="base" hangingPunct="0">
        <a:lnSpc>
          <a:spcPts val="40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Luxi Sans" charset="0"/>
          <a:cs typeface="Luxi Sans" charset="0"/>
        </a:defRPr>
      </a:lvl3pPr>
      <a:lvl4pPr marL="1600200" indent="-228600" algn="l" defTabSz="449263" rtl="0" eaLnBrk="0" fontAlgn="base" hangingPunct="0">
        <a:lnSpc>
          <a:spcPts val="40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Luxi Sans" charset="0"/>
          <a:cs typeface="Luxi Sans" charset="0"/>
        </a:defRPr>
      </a:lvl4pPr>
      <a:lvl5pPr marL="2057400" indent="-228600" algn="l" defTabSz="449263" rtl="0" eaLnBrk="0" fontAlgn="base" hangingPunct="0">
        <a:lnSpc>
          <a:spcPts val="40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Luxi Sans" charset="0"/>
          <a:cs typeface="Luxi Sans" charset="0"/>
        </a:defRPr>
      </a:lvl5pPr>
      <a:lvl6pPr marL="2514600" indent="-228600" algn="l" defTabSz="449263" rtl="0" eaLnBrk="0" fontAlgn="base" hangingPunct="0">
        <a:lnSpc>
          <a:spcPts val="40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Luxi Sans" charset="0"/>
          <a:cs typeface="Luxi Sans" charset="0"/>
        </a:defRPr>
      </a:lvl6pPr>
      <a:lvl7pPr marL="2971800" indent="-228600" algn="l" defTabSz="449263" rtl="0" eaLnBrk="0" fontAlgn="base" hangingPunct="0">
        <a:lnSpc>
          <a:spcPts val="40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Luxi Sans" charset="0"/>
          <a:cs typeface="Luxi Sans" charset="0"/>
        </a:defRPr>
      </a:lvl7pPr>
      <a:lvl8pPr marL="3429000" indent="-228600" algn="l" defTabSz="449263" rtl="0" eaLnBrk="0" fontAlgn="base" hangingPunct="0">
        <a:lnSpc>
          <a:spcPts val="40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Luxi Sans" charset="0"/>
          <a:cs typeface="Luxi Sans" charset="0"/>
        </a:defRPr>
      </a:lvl8pPr>
      <a:lvl9pPr marL="3886200" indent="-228600" algn="l" defTabSz="449263" rtl="0" eaLnBrk="0" fontAlgn="base" hangingPunct="0">
        <a:lnSpc>
          <a:spcPts val="40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Luxi Sans" charset="0"/>
          <a:cs typeface="Luxi Sans" charset="0"/>
        </a:defRPr>
      </a:lvl9pPr>
    </p:titleStyle>
    <p:bodyStyle>
      <a:lvl1pPr marL="342900" indent="-342900" algn="l" defTabSz="449263" rtl="0" eaLnBrk="0" fontAlgn="base" hangingPunct="0">
        <a:lnSpc>
          <a:spcPts val="3263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6700"/>
            <a:ext cx="9051925" cy="1325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nadpisu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1925" cy="5538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8862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defRPr>
            </a:lvl1pPr>
          </a:lstStyle>
          <a:p>
            <a:fld id="{A8C60366-21EF-464A-9B56-99FBB1A0D9F7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 b="1">
          <a:solidFill>
            <a:srgbClr val="00008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 b="1">
          <a:solidFill>
            <a:srgbClr val="000080"/>
          </a:solidFill>
          <a:latin typeface="Arial" charset="0"/>
          <a:ea typeface="Arial Unicode MS" charset="0"/>
          <a:cs typeface="Arial Unicode MS" charset="0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 b="1">
          <a:solidFill>
            <a:srgbClr val="000080"/>
          </a:solidFill>
          <a:latin typeface="Arial" charset="0"/>
          <a:ea typeface="Arial Unicode MS" charset="0"/>
          <a:cs typeface="Arial Unicode MS" charset="0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 b="1">
          <a:solidFill>
            <a:srgbClr val="000080"/>
          </a:solidFill>
          <a:latin typeface="Arial" charset="0"/>
          <a:ea typeface="Arial Unicode MS" charset="0"/>
          <a:cs typeface="Arial Unicode MS" charset="0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 b="1">
          <a:solidFill>
            <a:srgbClr val="000080"/>
          </a:solidFill>
          <a:latin typeface="Arial" charset="0"/>
          <a:ea typeface="Arial Unicode MS" charset="0"/>
          <a:cs typeface="Arial Unicode MS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 b="1">
          <a:solidFill>
            <a:srgbClr val="000080"/>
          </a:solidFill>
          <a:latin typeface="Arial" charset="0"/>
          <a:ea typeface="Arial Unicode MS" charset="0"/>
          <a:cs typeface="Arial Unicode MS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 b="1">
          <a:solidFill>
            <a:srgbClr val="000080"/>
          </a:solidFill>
          <a:latin typeface="Arial" charset="0"/>
          <a:ea typeface="Arial Unicode MS" charset="0"/>
          <a:cs typeface="Arial Unicode MS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 b="1">
          <a:solidFill>
            <a:srgbClr val="000080"/>
          </a:solidFill>
          <a:latin typeface="Arial" charset="0"/>
          <a:ea typeface="Arial Unicode MS" charset="0"/>
          <a:cs typeface="Arial Unicode MS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700" b="1">
          <a:solidFill>
            <a:srgbClr val="000080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92163" y="2627313"/>
            <a:ext cx="8858250" cy="1512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R</a:t>
            </a:r>
            <a:r>
              <a:rPr lang="cs-CZ" sz="3200" b="1" dirty="0" err="1" smtClean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ekult</a:t>
            </a:r>
            <a:r>
              <a:rPr lang="en-GB" sz="3200" b="1" dirty="0" smtClean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A </a:t>
            </a:r>
            <a:r>
              <a:rPr lang="en-GB" sz="3200" b="1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– </a:t>
            </a:r>
            <a:r>
              <a:rPr lang="en-GB" sz="3200" b="1" dirty="0" err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Možnosti</a:t>
            </a:r>
            <a:r>
              <a:rPr lang="en-GB" sz="3200" b="1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 a </a:t>
            </a:r>
            <a:r>
              <a:rPr lang="en-GB" sz="3200" b="1" dirty="0" err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omezení</a:t>
            </a:r>
            <a:r>
              <a:rPr lang="en-GB" sz="3200" b="1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při</a:t>
            </a:r>
            <a:r>
              <a:rPr lang="en-GB" sz="3200" b="1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pěstování</a:t>
            </a:r>
            <a:endParaRPr lang="en-GB" sz="3200" b="1" dirty="0">
              <a:solidFill>
                <a:srgbClr val="000000"/>
              </a:solidFill>
              <a:latin typeface="Arial" charset="0"/>
              <a:ea typeface="Arial Unicode MS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energetických</a:t>
            </a:r>
            <a:r>
              <a:rPr lang="en-GB" sz="3200" b="1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plodin</a:t>
            </a:r>
            <a:r>
              <a:rPr lang="en-GB" sz="3200" b="1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na</a:t>
            </a:r>
            <a:r>
              <a:rPr lang="en-GB" sz="3200" b="1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rekultivovaných</a:t>
            </a:r>
            <a:r>
              <a:rPr lang="en-GB" sz="3200" b="1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plochách</a:t>
            </a:r>
            <a:endParaRPr lang="en-GB" sz="3200" b="1" dirty="0">
              <a:solidFill>
                <a:srgbClr val="000000"/>
              </a:solidFill>
              <a:latin typeface="Arial" charset="0"/>
              <a:ea typeface="Arial Unicode MS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rPr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050" y="4211638"/>
            <a:ext cx="1516063" cy="1636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39938" y="5780088"/>
            <a:ext cx="6286500" cy="1168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  <a:ea typeface="Arial Unicode MS" charset="0"/>
                <a:cs typeface="Arial Unicode MS" charset="0"/>
              </a:rPr>
              <a:t>Ing. Roman Honzík</a:t>
            </a:r>
          </a:p>
          <a:p>
            <a:pPr algn="ctr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  <a:ea typeface="Arial Unicode MS" charset="0"/>
                <a:cs typeface="Arial Unicode MS" charset="0"/>
              </a:rPr>
              <a:t> VÚRV, v.v.i.odd ekotoxikologie Chomutov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065213"/>
            <a:ext cx="5903912" cy="1008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0500" y="779463"/>
            <a:ext cx="2713038" cy="1428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 i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Kukuřice setá - Zea mays </a:t>
            </a:r>
            <a:r>
              <a:rPr lang="en-GB" sz="3200" b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L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.</a:t>
            </a:r>
          </a:p>
        </p:txBody>
      </p:sp>
      <p:pic>
        <p:nvPicPr>
          <p:cNvPr id="5" name="Obrázek 4" descr="kukur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832" y="922337"/>
            <a:ext cx="8424936" cy="59219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 i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Kukuřice setá - Zea mays </a:t>
            </a:r>
            <a:r>
              <a:rPr lang="en-GB" sz="3200" b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L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.</a:t>
            </a:r>
          </a:p>
        </p:txBody>
      </p:sp>
      <p:pic>
        <p:nvPicPr>
          <p:cNvPr id="5" name="Obrázek 4" descr="kukur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832" y="971525"/>
            <a:ext cx="8640960" cy="57606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 i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Kukuřice setá - Zea mays </a:t>
            </a:r>
            <a:r>
              <a:rPr lang="en-GB" sz="3200" b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L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.</a:t>
            </a:r>
          </a:p>
        </p:txBody>
      </p:sp>
      <p:pic>
        <p:nvPicPr>
          <p:cNvPr id="5" name="Obrázek 4" descr="kukur3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115" y="971525"/>
            <a:ext cx="9199942" cy="57606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n-GB" sz="3200" b="1">
              <a:solidFill>
                <a:srgbClr val="000000"/>
              </a:solidFill>
              <a:latin typeface="Arial" charset="0"/>
              <a:ea typeface="Luxi Sans" charset="0"/>
              <a:cs typeface="Luxi Sans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Konopí seté 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Cannabis sativa</a:t>
            </a:r>
            <a:r>
              <a:rPr lang="cs-CZ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L.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31800" y="1368425"/>
            <a:ext cx="9359900" cy="587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b="1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Alternativní zemědělská plodina s multifunkčním a fytosanitárním efektem </a:t>
            </a: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b="1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V současnosti nalézá využití jako energetická surovina pro přímé spalování. </a:t>
            </a: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b="1">
              <a:solidFill>
                <a:srgbClr val="0000FF"/>
              </a:solidFill>
              <a:latin typeface="Arial" charset="0"/>
              <a:ea typeface="msgothic" charset="0"/>
              <a:cs typeface="msgothic" charset="0"/>
            </a:endParaRP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b="1">
                <a:solidFill>
                  <a:srgbClr val="0000FF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V procesech látkové konverze se z vlákna vyrábí cigaretový papír, izolace a geotextilie </a:t>
            </a: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000" b="1">
              <a:solidFill>
                <a:srgbClr val="0000FF"/>
              </a:solidFill>
              <a:latin typeface="Arial" charset="0"/>
              <a:ea typeface="msgothic" charset="0"/>
              <a:cs typeface="msgothic" charset="0"/>
            </a:endParaRP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000" b="1">
              <a:solidFill>
                <a:srgbClr val="0000FF"/>
              </a:solidFill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44688" y="182563"/>
            <a:ext cx="6310312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Konopí seté 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Cannabis sativa</a:t>
            </a:r>
            <a:r>
              <a:rPr lang="cs-CZ" sz="3200" b="1" i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 L.</a:t>
            </a:r>
          </a:p>
        </p:txBody>
      </p:sp>
      <p:pic>
        <p:nvPicPr>
          <p:cNvPr id="5" name="Obrázek 4" descr="kono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840" y="928687"/>
            <a:ext cx="8424936" cy="58034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44688" y="182563"/>
            <a:ext cx="6238875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Konopí seté 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Cannabis sativa</a:t>
            </a:r>
            <a:r>
              <a:rPr lang="cs-CZ" sz="3200" b="1" i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 L.</a:t>
            </a:r>
          </a:p>
        </p:txBody>
      </p:sp>
      <p:pic>
        <p:nvPicPr>
          <p:cNvPr id="5" name="Obrázek 4" descr="kono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965" y="971525"/>
            <a:ext cx="8945844" cy="58326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049463" y="182563"/>
            <a:ext cx="6276975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Konopí seté 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Cannabis sativa</a:t>
            </a:r>
            <a:r>
              <a:rPr lang="cs-CZ" sz="3200" b="1" i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 L.</a:t>
            </a:r>
          </a:p>
        </p:txBody>
      </p:sp>
      <p:pic>
        <p:nvPicPr>
          <p:cNvPr id="5" name="Obrázek 4" descr="kono3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824" y="928687"/>
            <a:ext cx="8712968" cy="5702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6516688"/>
            <a:ext cx="2333625" cy="506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n-GB" sz="3200" b="1">
              <a:solidFill>
                <a:srgbClr val="000000"/>
              </a:solidFill>
              <a:latin typeface="Arial" charset="0"/>
              <a:ea typeface="Luxi Sans" charset="0"/>
              <a:cs typeface="Luxi Sans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Chrastice rákosovitá 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Phalaris arundinacea</a:t>
            </a:r>
            <a:r>
              <a:rPr lang="cs-CZ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L.</a:t>
            </a: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31800" y="1368425"/>
            <a:ext cx="9359900" cy="5507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42913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b="1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  <a:p>
            <a:pPr marL="457200" indent="-442913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cs-CZ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Vysoko výnosná plastická tráva vhodná i do oblastí s řízeným režimem </a:t>
            </a:r>
          </a:p>
          <a:p>
            <a:pPr marL="457200" indent="-442913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cs-CZ" b="1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  <a:p>
            <a:pPr marL="457200" indent="-442913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V současnosti je hodnocena jako vhodná energetická surovina pro přímé spalování i produkci bioplynu (2 seče)</a:t>
            </a:r>
          </a:p>
          <a:p>
            <a:pPr marL="457200" indent="-442913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b="1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  <a:p>
            <a:pPr marL="457200" indent="-442913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Má rovněž nezanedbatelné meliorační a protierozní vlastnosti </a:t>
            </a:r>
          </a:p>
          <a:p>
            <a:pPr marL="457200" indent="-442913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000" b="1">
              <a:solidFill>
                <a:srgbClr val="0000FF"/>
              </a:solidFill>
              <a:latin typeface="Arial" charset="0"/>
              <a:ea typeface="msgothic" charset="0"/>
              <a:cs typeface="msgothic" charset="0"/>
            </a:endParaRPr>
          </a:p>
          <a:p>
            <a:pPr marL="457200" indent="-442913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000" b="1">
              <a:solidFill>
                <a:srgbClr val="0000FF"/>
              </a:solidFill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87338" y="6851650"/>
            <a:ext cx="1938337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n-GB" sz="3200" b="1">
              <a:solidFill>
                <a:srgbClr val="000000"/>
              </a:solidFill>
              <a:latin typeface="Arial" charset="0"/>
              <a:ea typeface="Luxi Sans" charset="0"/>
              <a:cs typeface="Luxi Sans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Chrastice rákosovitá 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Phalaris arundinacea</a:t>
            </a:r>
            <a:r>
              <a:rPr lang="cs-CZ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L.</a:t>
            </a: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</a:p>
        </p:txBody>
      </p:sp>
      <p:pic>
        <p:nvPicPr>
          <p:cNvPr id="6" name="Obrázek 5" descr="chrast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816" y="1197871"/>
            <a:ext cx="9071347" cy="52462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87338" y="6851650"/>
            <a:ext cx="1938337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n-GB" sz="3200" b="1">
              <a:solidFill>
                <a:srgbClr val="000000"/>
              </a:solidFill>
              <a:latin typeface="Arial" charset="0"/>
              <a:ea typeface="Luxi Sans" charset="0"/>
              <a:cs typeface="Luxi Sans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Chrastice rákosovitá 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Phalaris arundinacea</a:t>
            </a:r>
            <a:r>
              <a:rPr lang="cs-CZ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L.</a:t>
            </a: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</a:p>
        </p:txBody>
      </p:sp>
      <p:pic>
        <p:nvPicPr>
          <p:cNvPr id="5" name="Obrázek 4" descr="chrast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840" y="1331565"/>
            <a:ext cx="8352928" cy="5256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3" y="708025"/>
            <a:ext cx="8964612" cy="6072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96875" y="6851650"/>
            <a:ext cx="2333625" cy="506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n-GB" sz="3200" b="1">
              <a:solidFill>
                <a:srgbClr val="000000"/>
              </a:solidFill>
              <a:latin typeface="Arial" charset="0"/>
              <a:ea typeface="Luxi Sans" charset="0"/>
              <a:cs typeface="Luxi Sans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Chrastice rákosovitá 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Phalaris arundinacea</a:t>
            </a:r>
            <a:r>
              <a:rPr lang="cs-CZ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L.</a:t>
            </a: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</a:p>
        </p:txBody>
      </p:sp>
      <p:pic>
        <p:nvPicPr>
          <p:cNvPr id="5" name="Obrázek 4" descr="chrast3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9621" y="1115541"/>
            <a:ext cx="8596302" cy="55446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96875" y="6851650"/>
            <a:ext cx="2333625" cy="506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n-GB" sz="3200" b="1">
              <a:solidFill>
                <a:srgbClr val="000000"/>
              </a:solidFill>
              <a:latin typeface="Arial" charset="0"/>
              <a:ea typeface="Luxi Sans" charset="0"/>
              <a:cs typeface="Luxi Sans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Chrastice rákosovitá 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Phalaris arundinacea</a:t>
            </a:r>
            <a:r>
              <a:rPr lang="cs-CZ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L.</a:t>
            </a: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</a:p>
        </p:txBody>
      </p:sp>
      <p:pic>
        <p:nvPicPr>
          <p:cNvPr id="5" name="Obrázek 4" descr="chrast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848" y="1115541"/>
            <a:ext cx="8640960" cy="55374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96875" y="6851650"/>
            <a:ext cx="2333625" cy="506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n-GB" sz="3200" b="1">
              <a:solidFill>
                <a:srgbClr val="000000"/>
              </a:solidFill>
              <a:latin typeface="Arial" charset="0"/>
              <a:ea typeface="Luxi Sans" charset="0"/>
              <a:cs typeface="Luxi Sans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Chrastice rákosovitá 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Phalaris arundinacea</a:t>
            </a:r>
            <a:r>
              <a:rPr lang="cs-CZ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L.</a:t>
            </a: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0" y="1263650"/>
            <a:ext cx="8937625" cy="5199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n-GB" sz="3200" b="1">
              <a:solidFill>
                <a:srgbClr val="000000"/>
              </a:solidFill>
              <a:latin typeface="Arial" charset="0"/>
              <a:ea typeface="Luxi Sans" charset="0"/>
              <a:cs typeface="Luxi Sans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Šťovík Uteuša  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R. Tianshanicus x R. Patientia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31800" y="1368425"/>
            <a:ext cx="9359900" cy="5137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b="1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cs-CZ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Nová plodina</a:t>
            </a: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s melioračními a multifunkčními vlastnostmi</a:t>
            </a: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b="1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V současnosti je hodnoceno využití jako vhodná energetická surovina pro produkci bioplynu (2 seče)</a:t>
            </a: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b="1">
              <a:solidFill>
                <a:srgbClr val="0000FF"/>
              </a:solidFill>
              <a:latin typeface="Arial" charset="0"/>
              <a:ea typeface="msgothic" charset="0"/>
              <a:cs typeface="msgothic" charset="0"/>
            </a:endParaRP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b="1">
                <a:solidFill>
                  <a:srgbClr val="0000FF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Lze jí využít i ke krmným a melioračním účelům</a:t>
            </a: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000" b="1">
              <a:solidFill>
                <a:srgbClr val="0000FF"/>
              </a:solidFill>
              <a:latin typeface="Arial" charset="0"/>
              <a:ea typeface="msgothic" charset="0"/>
              <a:cs typeface="msgothic" charset="0"/>
            </a:endParaRP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000" b="1">
              <a:solidFill>
                <a:srgbClr val="0000FF"/>
              </a:solidFill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n-GB" sz="3200" b="1">
              <a:solidFill>
                <a:srgbClr val="000000"/>
              </a:solidFill>
              <a:latin typeface="Arial" charset="0"/>
              <a:ea typeface="Luxi Sans" charset="0"/>
              <a:cs typeface="Luxi Sans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Šťovík Uteuša  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R. Tianshanicus x R. Patientia</a:t>
            </a:r>
          </a:p>
        </p:txBody>
      </p:sp>
      <p:pic>
        <p:nvPicPr>
          <p:cNvPr id="5" name="Obrázek 4" descr="stov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9872" y="1115540"/>
            <a:ext cx="8280920" cy="56697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n-GB" sz="3200" b="1">
              <a:solidFill>
                <a:srgbClr val="000000"/>
              </a:solidFill>
              <a:latin typeface="Arial" charset="0"/>
              <a:ea typeface="Luxi Sans" charset="0"/>
              <a:cs typeface="Luxi Sans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Šťovík Uteuša  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R. Tianshanicus x R. Patientia</a:t>
            </a:r>
          </a:p>
        </p:txBody>
      </p:sp>
      <p:pic>
        <p:nvPicPr>
          <p:cNvPr id="5" name="Obrázek 4" descr="stov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848" y="1187549"/>
            <a:ext cx="8280920" cy="555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n-GB" sz="3200" b="1">
              <a:solidFill>
                <a:srgbClr val="000000"/>
              </a:solidFill>
              <a:latin typeface="Arial" charset="0"/>
              <a:ea typeface="Luxi Sans" charset="0"/>
              <a:cs typeface="Luxi Sans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Šťovík Uteuša  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R. Tianshanicus x R. Patientia</a:t>
            </a:r>
          </a:p>
        </p:txBody>
      </p:sp>
      <p:pic>
        <p:nvPicPr>
          <p:cNvPr id="5" name="Obrázek 4" descr="stov3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1880" y="1115541"/>
            <a:ext cx="8064896" cy="54726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512763" y="6932613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3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n-GB" sz="3200" b="1">
              <a:solidFill>
                <a:srgbClr val="000000"/>
              </a:solidFill>
              <a:latin typeface="Arial" charset="0"/>
              <a:ea typeface="Luxi Sans" charset="0"/>
              <a:cs typeface="Luxi Sans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Šťovík Uteuša  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R. Tianshanicus x R. Patientia</a:t>
            </a:r>
          </a:p>
        </p:txBody>
      </p:sp>
      <p:pic>
        <p:nvPicPr>
          <p:cNvPr id="5" name="Obrázek 4" descr="stov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840" y="1259557"/>
            <a:ext cx="8424936" cy="55446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03238" y="7173913"/>
            <a:ext cx="1657350" cy="314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n-GB" sz="3200" b="1">
              <a:solidFill>
                <a:srgbClr val="000000"/>
              </a:solidFill>
              <a:latin typeface="Arial" charset="0"/>
              <a:ea typeface="Luxi Sans" charset="0"/>
              <a:cs typeface="Luxi Sans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Šťovík Uteuša [(OK2) (Šavnat)] 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R. Tia. x R. Pat.</a:t>
            </a:r>
          </a:p>
        </p:txBody>
      </p:sp>
      <p:pic>
        <p:nvPicPr>
          <p:cNvPr id="5" name="Obrázek 4" descr="stov5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832" y="1187549"/>
            <a:ext cx="8568952" cy="58422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03238" y="7173913"/>
            <a:ext cx="1657350" cy="314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576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cs-CZ" b="1" i="1" dirty="0" smtClean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Poetické rozloučení s antropogenně pozměněnou oblastí</a:t>
            </a:r>
            <a:endParaRPr lang="en-GB" b="1" dirty="0">
              <a:solidFill>
                <a:srgbClr val="000000"/>
              </a:solidFill>
              <a:latin typeface="Arial" charset="0"/>
              <a:ea typeface="Luxi Sans" charset="0"/>
              <a:cs typeface="Luxi Sans" charset="0"/>
            </a:endParaRPr>
          </a:p>
        </p:txBody>
      </p:sp>
      <p:pic>
        <p:nvPicPr>
          <p:cNvPr id="6" name="Obrázek 5" descr="rozlouceen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802" y="876475"/>
            <a:ext cx="8992998" cy="62157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708400"/>
            <a:ext cx="9221787" cy="2678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208213"/>
            <a:ext cx="9215437" cy="1077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93850" y="850900"/>
            <a:ext cx="7993063" cy="809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  <a:ea typeface="Arial Unicode MS" charset="0"/>
                <a:cs typeface="Arial Unicode MS" charset="0"/>
              </a:rPr>
              <a:t>Výměra rekultivovaných ploch v SHD a zastoupení</a:t>
            </a:r>
          </a:p>
          <a:p>
            <a:pPr algn="ctr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  <a:ea typeface="Arial Unicode MS" charset="0"/>
                <a:cs typeface="Arial Unicode MS" charset="0"/>
              </a:rPr>
              <a:t> ploch zemědělsky rekultivovaných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47700" y="6732588"/>
            <a:ext cx="1400175" cy="263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2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>
              <a:solidFill>
                <a:srgbClr val="000000"/>
              </a:solidFill>
              <a:latin typeface="Times New Roman" pitchFamily="16" charset="0"/>
              <a:cs typeface="DejaVu Sans Condensed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25404" y="708003"/>
            <a:ext cx="9575800" cy="2232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n-GB" sz="3200" b="1" dirty="0">
              <a:solidFill>
                <a:srgbClr val="000000"/>
              </a:solidFill>
              <a:latin typeface="Arial" charset="0"/>
              <a:ea typeface="Luxi Sans" charset="0"/>
              <a:cs typeface="Luxi Sans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2300" b="1" dirty="0" err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Děkuji</a:t>
            </a:r>
            <a:r>
              <a:rPr lang="en-GB" sz="2300" b="1" dirty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  <a:r>
              <a:rPr lang="en-GB" sz="2300" b="1" dirty="0" err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za</a:t>
            </a:r>
            <a:r>
              <a:rPr lang="en-GB" sz="2300" b="1" dirty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  <a:r>
              <a:rPr lang="en-GB" sz="2300" b="1" dirty="0" err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pozornost</a:t>
            </a:r>
            <a:endParaRPr lang="en-GB" sz="2300" b="1" dirty="0">
              <a:solidFill>
                <a:srgbClr val="000000"/>
              </a:solidFill>
              <a:latin typeface="Arial" charset="0"/>
              <a:cs typeface="DejaVu Sans Condensed" pitchFamily="32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2300" b="1" dirty="0" err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případné</a:t>
            </a:r>
            <a:r>
              <a:rPr lang="en-GB" sz="2300" b="1" dirty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  <a:r>
              <a:rPr lang="en-GB" sz="2300" b="1" dirty="0" err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dotazy</a:t>
            </a:r>
            <a:r>
              <a:rPr lang="en-GB" sz="2300" b="1" dirty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  <a:r>
              <a:rPr lang="en-GB" sz="2300" b="1" dirty="0" err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rád</a:t>
            </a:r>
            <a:r>
              <a:rPr lang="en-GB" sz="2300" b="1" dirty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  <a:r>
              <a:rPr lang="en-GB" sz="2300" b="1" dirty="0" err="1" smtClean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zodpovím</a:t>
            </a:r>
            <a:endParaRPr lang="cs-CZ" sz="2300" b="1" dirty="0" smtClean="0">
              <a:solidFill>
                <a:srgbClr val="000000"/>
              </a:solidFill>
              <a:latin typeface="Arial" charset="0"/>
              <a:cs typeface="DejaVu Sans Condensed" pitchFamily="32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cs-CZ" sz="2300" b="1" dirty="0" smtClean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www.</a:t>
            </a:r>
            <a:r>
              <a:rPr lang="cs-CZ" sz="2300" b="1" dirty="0" err="1" smtClean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rekulta.org</a:t>
            </a:r>
            <a:r>
              <a:rPr lang="cs-CZ" sz="2300" b="1" dirty="0" smtClean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/</a:t>
            </a:r>
            <a:r>
              <a:rPr lang="cs-CZ" sz="2300" b="1" dirty="0" err="1" smtClean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cz</a:t>
            </a:r>
            <a:r>
              <a:rPr lang="cs-CZ" sz="2300" b="1" dirty="0" smtClean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  <a:r>
              <a:rPr lang="cs-CZ" sz="2300" b="1" dirty="0" smtClean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, www.</a:t>
            </a:r>
            <a:r>
              <a:rPr lang="cs-CZ" sz="2300" b="1" dirty="0" err="1" smtClean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vurv.cz</a:t>
            </a:r>
            <a:endParaRPr lang="en-GB" sz="2300" b="1" dirty="0">
              <a:solidFill>
                <a:srgbClr val="000000"/>
              </a:solidFill>
              <a:latin typeface="Arial" charset="0"/>
              <a:cs typeface="DejaVu Sans Condensed" pitchFamily="32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2300" b="1" dirty="0" err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výsledky</a:t>
            </a:r>
            <a:r>
              <a:rPr lang="en-GB" sz="2300" b="1" dirty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  <a:r>
              <a:rPr lang="en-GB" sz="2300" b="1" dirty="0" err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publikované</a:t>
            </a:r>
            <a:r>
              <a:rPr lang="en-GB" sz="2300" b="1" dirty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v </a:t>
            </a:r>
            <a:r>
              <a:rPr lang="en-GB" sz="2300" b="1" dirty="0" err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tomto</a:t>
            </a:r>
            <a:r>
              <a:rPr lang="en-GB" sz="2300" b="1" dirty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  <a:r>
              <a:rPr lang="en-GB" sz="2300" b="1" dirty="0" err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příspěvku</a:t>
            </a:r>
            <a:r>
              <a:rPr lang="en-GB" sz="2300" b="1" dirty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  <a:r>
              <a:rPr lang="en-GB" sz="2300" b="1" dirty="0" err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vznikly</a:t>
            </a:r>
            <a:r>
              <a:rPr lang="en-GB" sz="2300" b="1" dirty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  <a:r>
              <a:rPr lang="en-GB" sz="2300" b="1" dirty="0" err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za</a:t>
            </a:r>
            <a:r>
              <a:rPr lang="en-GB" sz="2300" b="1" dirty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  <a:r>
              <a:rPr lang="en-GB" sz="2300" b="1" dirty="0" err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přispění</a:t>
            </a:r>
            <a:r>
              <a:rPr lang="en-GB" sz="2300" b="1" dirty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  <a:r>
              <a:rPr lang="en-GB" sz="2300" b="1" dirty="0" err="1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projektu</a:t>
            </a:r>
            <a:r>
              <a:rPr lang="en-GB" sz="2300" b="1" dirty="0">
                <a:solidFill>
                  <a:srgbClr val="000000"/>
                </a:solidFill>
                <a:latin typeface="Arial" charset="0"/>
                <a:cs typeface="DejaVu Sans Condensed" pitchFamily="32" charset="0"/>
              </a:rPr>
              <a:t> </a:t>
            </a:r>
            <a:endParaRPr lang="cs-CZ" sz="2300" b="1" dirty="0" smtClean="0">
              <a:solidFill>
                <a:srgbClr val="000000"/>
              </a:solidFill>
              <a:latin typeface="Arial" charset="0"/>
              <a:cs typeface="DejaVu Sans Condensed" pitchFamily="32" charset="0"/>
            </a:endParaRPr>
          </a:p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n-GB" sz="2800" b="1" dirty="0">
              <a:solidFill>
                <a:srgbClr val="000000"/>
              </a:solidFill>
              <a:latin typeface="Arial" charset="0"/>
              <a:cs typeface="DejaVu Sans Condensed" pitchFamily="32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4175" y="3444875"/>
            <a:ext cx="9263063" cy="1308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cs-CZ" sz="2000" b="1" dirty="0">
                <a:solidFill>
                  <a:srgbClr val="000000"/>
                </a:solidFill>
                <a:latin typeface="Calibri" pitchFamily="32" charset="0"/>
                <a:cs typeface="DejaVu Sans Condensed" pitchFamily="32" charset="0"/>
              </a:rPr>
              <a:t>Rekultivace plošně zatížených areálů těžkými kovy a ploch po hnědouhelné těžbě v euroregionu Krušnohoří pomocí optimalizované produkce obnovitelných zdrojů k energetickému využití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cs-CZ" sz="2000" b="1" dirty="0">
                <a:solidFill>
                  <a:srgbClr val="000000"/>
                </a:solidFill>
                <a:latin typeface="Calibri" pitchFamily="32" charset="0"/>
                <a:cs typeface="DejaVu Sans Condensed" pitchFamily="32" charset="0"/>
              </a:rPr>
              <a:t>číslo projektu: 100064303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208588"/>
            <a:ext cx="5903912" cy="1008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3375" y="4994275"/>
            <a:ext cx="2713038" cy="1263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3238" y="6804025"/>
            <a:ext cx="1400175" cy="263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2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pic>
        <p:nvPicPr>
          <p:cNvPr id="4" name="Obrázek 3" descr="plan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698" y="827509"/>
            <a:ext cx="8986102" cy="583264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920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cs-CZ" sz="3200" b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Pokusné plochy na výsypkách</a:t>
            </a:r>
          </a:p>
        </p:txBody>
      </p:sp>
      <p:pic>
        <p:nvPicPr>
          <p:cNvPr id="5" name="Obrázek 4" descr="pohled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824" y="1187549"/>
            <a:ext cx="8826292" cy="53840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920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cs-CZ" sz="3200" b="1" dirty="0" smtClean="0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Obtížné obdělávaní některých ploch</a:t>
            </a:r>
            <a:endParaRPr lang="cs-CZ" sz="3200" b="1" dirty="0">
              <a:solidFill>
                <a:srgbClr val="000000"/>
              </a:solidFill>
              <a:latin typeface="Arial" charset="0"/>
              <a:ea typeface="Luxi Sans" charset="0"/>
              <a:cs typeface="Luxi Sans" charset="0"/>
            </a:endParaRPr>
          </a:p>
        </p:txBody>
      </p:sp>
      <p:pic>
        <p:nvPicPr>
          <p:cNvPr id="6" name="Obrázek 5" descr="oranic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816" y="1086019"/>
            <a:ext cx="8856984" cy="55734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920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cs-CZ" sz="3200" b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Pohled na pokusné plochy po sklizni </a:t>
            </a:r>
          </a:p>
        </p:txBody>
      </p:sp>
      <p:pic>
        <p:nvPicPr>
          <p:cNvPr id="5" name="Obrázek 4" descr="pohled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808" y="1043533"/>
            <a:ext cx="9029576" cy="56886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4825" y="636588"/>
            <a:ext cx="9575800" cy="129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cs-CZ" b="1" i="1" dirty="0" smtClean="0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Testované plodiny pěstované na rekultivovaných plochách</a:t>
            </a:r>
            <a:r>
              <a:rPr lang="en-GB" b="1" i="1" dirty="0" smtClean="0">
                <a:solidFill>
                  <a:srgbClr val="0000FF"/>
                </a:solidFill>
                <a:latin typeface="Arial" charset="0"/>
                <a:ea typeface="Luxi Sans" charset="0"/>
                <a:cs typeface="Luxi Sans" charset="0"/>
              </a:rPr>
              <a:t> </a:t>
            </a:r>
            <a:endParaRPr lang="en-GB" b="1" i="1" dirty="0">
              <a:solidFill>
                <a:srgbClr val="0000FF"/>
              </a:solidFill>
              <a:latin typeface="Arial" charset="0"/>
              <a:ea typeface="Luxi Sans" charset="0"/>
              <a:cs typeface="Luxi Sans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8313" y="2279650"/>
            <a:ext cx="9431337" cy="381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34975">
              <a:lnSpc>
                <a:spcPct val="101000"/>
              </a:lnSpc>
              <a:spcBef>
                <a:spcPts val="203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800" b="1" u="sng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a.) kukuř</a:t>
            </a:r>
            <a:r>
              <a:rPr lang="cs-CZ" sz="2200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ice setá					</a:t>
            </a:r>
            <a:r>
              <a:rPr lang="en-GB" sz="2200" b="1" i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Zea mays L.</a:t>
            </a: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b.) konopí seté 			</a:t>
            </a:r>
            <a:r>
              <a:rPr lang="cs-CZ" sz="2200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		</a:t>
            </a:r>
            <a:r>
              <a:rPr lang="en-GB" sz="2200" b="1" i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Cannabis sativa</a:t>
            </a:r>
            <a:r>
              <a:rPr lang="cs-CZ" sz="2200" b="1" i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L.</a:t>
            </a: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c.) </a:t>
            </a:r>
            <a:r>
              <a:rPr lang="cs-CZ" sz="2200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chrastice rákosovitá</a:t>
            </a:r>
            <a:r>
              <a:rPr lang="en-GB" sz="2200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		</a:t>
            </a:r>
            <a:r>
              <a:rPr lang="en-GB" sz="2200" b="1" i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cs-CZ" sz="2200" b="1" i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	</a:t>
            </a:r>
            <a:r>
              <a:rPr lang="en-GB" sz="2200" b="1" i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Phalaris arundinacea</a:t>
            </a:r>
            <a:r>
              <a:rPr lang="cs-CZ" sz="2200" b="1" i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L.</a:t>
            </a: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200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d.) šťovík uteuša</a:t>
            </a:r>
            <a:r>
              <a:rPr lang="cs-CZ" sz="2200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 OK2</a:t>
            </a:r>
            <a:r>
              <a:rPr lang="en-GB" sz="2200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	</a:t>
            </a:r>
            <a:r>
              <a:rPr lang="cs-CZ" sz="2200" b="1" i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R</a:t>
            </a:r>
            <a:r>
              <a:rPr lang="cs-CZ" sz="2000" b="1" i="1">
                <a:solidFill>
                  <a:srgbClr val="000000"/>
                </a:solidFill>
                <a:ea typeface="Arial Unicode MS" charset="0"/>
                <a:cs typeface="Arial Unicode MS" charset="0"/>
              </a:rPr>
              <a:t>umex patientia L. x Rumex tianshanicus A.Los. </a:t>
            </a: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cs-CZ" sz="2000" b="1" i="1">
              <a:solidFill>
                <a:srgbClr val="000000"/>
              </a:solidFill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© VÚRV,v.v.i. 201</a:t>
            </a:r>
            <a:r>
              <a:rPr lang="cs-CZ" sz="1400">
                <a:solidFill>
                  <a:srgbClr val="000000"/>
                </a:solidFill>
                <a:latin typeface="Times New Roman" pitchFamily="16" charset="0"/>
                <a:cs typeface="DejaVu Sans Condensed" pitchFamily="32" charset="0"/>
              </a:rPr>
              <a:t>4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60363" y="215900"/>
            <a:ext cx="9575800" cy="1295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ts val="4088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GB" sz="3200" b="1" i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Kukuřice setá - Zea mays </a:t>
            </a:r>
            <a:r>
              <a:rPr lang="en-GB" sz="3200" b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L</a:t>
            </a:r>
            <a:r>
              <a:rPr lang="en-GB" sz="3200" b="1" i="1">
                <a:solidFill>
                  <a:srgbClr val="000000"/>
                </a:solidFill>
                <a:latin typeface="Arial" charset="0"/>
                <a:ea typeface="Luxi Sans" charset="0"/>
                <a:cs typeface="Luxi Sans" charset="0"/>
              </a:rPr>
              <a:t>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03238" y="1709738"/>
            <a:ext cx="9359900" cy="561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Běžně pěstovaná plodina, určená pro výživu hospodářských zvířat a jako potravina. </a:t>
            </a: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b="1">
              <a:solidFill>
                <a:srgbClr val="0000FF"/>
              </a:solidFill>
              <a:latin typeface="Arial" charset="0"/>
              <a:ea typeface="msgothic" charset="0"/>
              <a:cs typeface="msgothic" charset="0"/>
            </a:endParaRP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V současnosti nalézá využití jako energetická surovina pro výrobu bioplynu. Standard pro hodnocení výtěžnosti bioplynu.</a:t>
            </a: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b="1">
              <a:solidFill>
                <a:srgbClr val="0000FF"/>
              </a:solidFill>
              <a:latin typeface="Arial" charset="0"/>
              <a:ea typeface="msgothic" charset="0"/>
              <a:cs typeface="msgothic" charset="0"/>
            </a:endParaRP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b="1">
                <a:solidFill>
                  <a:srgbClr val="0000FF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b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V procesech látkové konverze se ze zrna vyrábí plastické hmoty (odbouratelné na bázi PLA).</a:t>
            </a: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000" b="1">
              <a:solidFill>
                <a:srgbClr val="0000FF"/>
              </a:solidFill>
              <a:latin typeface="Arial" charset="0"/>
              <a:ea typeface="msgothic" charset="0"/>
              <a:cs typeface="msgothic" charset="0"/>
            </a:endParaRPr>
          </a:p>
          <a:p>
            <a:pPr marL="457200" indent="-434975">
              <a:lnSpc>
                <a:spcPct val="101000"/>
              </a:lnSpc>
              <a:spcBef>
                <a:spcPts val="1788"/>
              </a:spcBef>
              <a:spcAft>
                <a:spcPts val="288"/>
              </a:spcAft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000" b="1">
              <a:solidFill>
                <a:srgbClr val="0000FF"/>
              </a:solidFill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Luxi Sans"/>
        <a:cs typeface="Luxi Sans"/>
      </a:majorFont>
      <a:minorFont>
        <a:latin typeface="Times New Roman"/>
        <a:ea typeface="Luxi Sans"/>
        <a:cs typeface="Luxi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xi Serif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xi Serif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xi Serif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xi Serif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651</Words>
  <Application>Microsoft Office PowerPoint</Application>
  <PresentationFormat>Vlastní</PresentationFormat>
  <Paragraphs>212</Paragraphs>
  <Slides>30</Slides>
  <Notes>30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Motiv sady Office</vt:lpstr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Výzkumný ústav rostlinné výroby, v.v.i. oddělení ekotoxikologie Chomutov</dc:title>
  <cp:lastModifiedBy>roman</cp:lastModifiedBy>
  <cp:revision>86</cp:revision>
  <cp:lastPrinted>2005-05-19T19:53:02Z</cp:lastPrinted>
  <dcterms:created xsi:type="dcterms:W3CDTF">2005-05-19T19:53:02Z</dcterms:created>
  <dcterms:modified xsi:type="dcterms:W3CDTF">2014-02-20T00:02:22Z</dcterms:modified>
</cp:coreProperties>
</file>