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57" r:id="rId4"/>
    <p:sldId id="289" r:id="rId5"/>
    <p:sldId id="290" r:id="rId6"/>
    <p:sldId id="258" r:id="rId7"/>
    <p:sldId id="259" r:id="rId8"/>
    <p:sldId id="260" r:id="rId9"/>
    <p:sldId id="279" r:id="rId10"/>
    <p:sldId id="275" r:id="rId11"/>
    <p:sldId id="277" r:id="rId12"/>
    <p:sldId id="278" r:id="rId13"/>
    <p:sldId id="261" r:id="rId14"/>
    <p:sldId id="280" r:id="rId15"/>
    <p:sldId id="281" r:id="rId16"/>
    <p:sldId id="282" r:id="rId17"/>
    <p:sldId id="262" r:id="rId18"/>
    <p:sldId id="283" r:id="rId19"/>
    <p:sldId id="287" r:id="rId20"/>
    <p:sldId id="263" r:id="rId21"/>
    <p:sldId id="264" r:id="rId22"/>
    <p:sldId id="265" r:id="rId23"/>
    <p:sldId id="268" r:id="rId24"/>
    <p:sldId id="272" r:id="rId25"/>
    <p:sldId id="284" r:id="rId26"/>
    <p:sldId id="266" r:id="rId27"/>
    <p:sldId id="267" r:id="rId28"/>
    <p:sldId id="269" r:id="rId29"/>
    <p:sldId id="270" r:id="rId30"/>
    <p:sldId id="271" r:id="rId31"/>
    <p:sldId id="285" r:id="rId32"/>
    <p:sldId id="291" r:id="rId33"/>
    <p:sldId id="286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03BB-58A0-4744-831C-BAF12FEA60E0}" type="datetimeFigureOut">
              <a:rPr lang="cs-CZ" smtClean="0"/>
              <a:pPr/>
              <a:t>22.6.2015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E85AB-03A8-4D89-84FF-A8EC186F770E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EA2C-856C-4F09-A5C8-1A08843C5A88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AB4-AD35-4172-9405-AD296549DDDF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014A-D5DD-4831-8B5B-8A0561EC0173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8305-6584-4E11-AF11-D3A4505206A5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A70F-815C-44FC-B8A7-A471F3CE7720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12C-0678-4F0F-9714-F31A16D5C6F2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0663-7DA6-47F2-AB88-FD667F6BAD18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982-6C5E-4610-88BA-85B43257A153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C717-456E-43A4-90F9-5C96F50773FB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1067-E5C9-4BFC-B541-EB4862AC95F6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FC74-0083-4AA0-A841-36E1CCCB72A7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412F-D706-42CD-AA62-0C71D3C924C6}" type="datetime1">
              <a:rPr lang="cs-CZ" smtClean="0"/>
              <a:pPr/>
              <a:t>22.6.2015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6CC0A-9495-41E9-B264-5D1974722E6A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Stromy na exponovaných místech, z</a:t>
            </a:r>
            <a:r>
              <a:rPr lang="nn-NO" dirty="0" smtClean="0"/>
              <a:t>dravotní </a:t>
            </a:r>
            <a:r>
              <a:rPr lang="nn-NO" dirty="0"/>
              <a:t>stav </a:t>
            </a:r>
            <a:r>
              <a:rPr lang="cs-CZ" dirty="0" smtClean="0"/>
              <a:t>s</a:t>
            </a:r>
            <a:r>
              <a:rPr lang="nn-NO" dirty="0" smtClean="0"/>
              <a:t>tromů </a:t>
            </a:r>
            <a:r>
              <a:rPr lang="nn-NO" dirty="0"/>
              <a:t>v regionu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445224"/>
            <a:ext cx="6400800" cy="360040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Jiří </a:t>
            </a:r>
            <a:r>
              <a:rPr lang="cs-CZ" sz="1400" dirty="0" err="1" smtClean="0">
                <a:solidFill>
                  <a:schemeClr val="tx1"/>
                </a:solidFill>
              </a:rPr>
              <a:t>Šefl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pic>
        <p:nvPicPr>
          <p:cNvPr id="16385" name="Picture 1" descr="logo_fzp_b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438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r_31_7_12.JPG"/>
          <p:cNvPicPr>
            <a:picLocks noChangeAspect="1"/>
          </p:cNvPicPr>
          <p:nvPr/>
        </p:nvPicPr>
        <p:blipFill>
          <a:blip r:embed="rId2" cstate="print"/>
          <a:srcRect l="30308" t="31929" r="24839" b="20524"/>
          <a:stretch>
            <a:fillRect/>
          </a:stretch>
        </p:blipFill>
        <p:spPr>
          <a:xfrm>
            <a:off x="251520" y="0"/>
            <a:ext cx="8625687" cy="68580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 descr="pyknida_Gemm_pic.tiff"/>
          <p:cNvPicPr>
            <a:picLocks noChangeAspect="1"/>
          </p:cNvPicPr>
          <p:nvPr/>
        </p:nvPicPr>
        <p:blipFill>
          <a:blip r:embed="rId2" cstate="print"/>
          <a:srcRect l="13251" t="14281" r="25850" b="12791"/>
          <a:stretch>
            <a:fillRect/>
          </a:stretch>
        </p:blipFill>
        <p:spPr bwMode="auto">
          <a:xfrm>
            <a:off x="1403648" y="548680"/>
            <a:ext cx="65532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95536" y="476672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i="1" dirty="0" err="1" smtClean="0"/>
              <a:t>Gemmamyces</a:t>
            </a:r>
            <a:r>
              <a:rPr lang="cs-CZ" sz="1200" b="1" i="1" dirty="0" smtClean="0"/>
              <a:t> </a:t>
            </a:r>
            <a:r>
              <a:rPr lang="cs-CZ" sz="1200" b="1" i="1" dirty="0" err="1" smtClean="0"/>
              <a:t>piceae</a:t>
            </a:r>
            <a:endParaRPr lang="cs-CZ" sz="1200" b="1" i="1" dirty="0" smtClean="0"/>
          </a:p>
          <a:p>
            <a:r>
              <a:rPr lang="cs-CZ" sz="1200" b="1" dirty="0" smtClean="0"/>
              <a:t>pyknidy </a:t>
            </a:r>
            <a:endParaRPr lang="cs-CZ" sz="1200" b="1" dirty="0"/>
          </a:p>
        </p:txBody>
      </p:sp>
      <p:sp>
        <p:nvSpPr>
          <p:cNvPr id="4" name="Obdélník 3"/>
          <p:cNvSpPr/>
          <p:nvPr/>
        </p:nvSpPr>
        <p:spPr>
          <a:xfrm>
            <a:off x="4788024" y="4365104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stroma</a:t>
            </a:r>
            <a:endParaRPr lang="cs-CZ" i="1" dirty="0"/>
          </a:p>
        </p:txBody>
      </p:sp>
      <p:sp>
        <p:nvSpPr>
          <p:cNvPr id="5" name="Obdélník 4"/>
          <p:cNvSpPr/>
          <p:nvPr/>
        </p:nvSpPr>
        <p:spPr>
          <a:xfrm>
            <a:off x="5076056" y="5157192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pupenová </a:t>
            </a:r>
          </a:p>
          <a:p>
            <a:r>
              <a:rPr lang="cs-CZ" dirty="0" smtClean="0"/>
              <a:t>šupina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788024" y="2420888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i="1" dirty="0" smtClean="0"/>
              <a:t>konidie</a:t>
            </a:r>
            <a:endParaRPr lang="cs-CZ" sz="1100" i="1" dirty="0"/>
          </a:p>
        </p:txBody>
      </p:sp>
      <p:sp>
        <p:nvSpPr>
          <p:cNvPr id="7" name="Obdélník 6"/>
          <p:cNvSpPr/>
          <p:nvPr/>
        </p:nvSpPr>
        <p:spPr>
          <a:xfrm>
            <a:off x="4499992" y="908720"/>
            <a:ext cx="660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 err="1" smtClean="0"/>
              <a:t>ostiolum</a:t>
            </a:r>
            <a:endParaRPr lang="cs-CZ" sz="1000" i="1" dirty="0"/>
          </a:p>
        </p:txBody>
      </p:sp>
      <p:cxnSp>
        <p:nvCxnSpPr>
          <p:cNvPr id="11" name="Přímá spojovací čára 10"/>
          <p:cNvCxnSpPr/>
          <p:nvPr/>
        </p:nvCxnSpPr>
        <p:spPr>
          <a:xfrm flipH="1" flipV="1">
            <a:off x="683568" y="3573016"/>
            <a:ext cx="1728192" cy="20882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H="1">
            <a:off x="2483768" y="1916832"/>
            <a:ext cx="72008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899592" y="4653136"/>
            <a:ext cx="609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 smtClean="0"/>
              <a:t>500 </a:t>
            </a:r>
            <a:r>
              <a:rPr lang="el-GR" sz="1000" i="1" dirty="0" smtClean="0"/>
              <a:t>μ</a:t>
            </a:r>
            <a:r>
              <a:rPr lang="cs-CZ" sz="1000" i="1" dirty="0" smtClean="0"/>
              <a:t>m</a:t>
            </a:r>
            <a:endParaRPr lang="cs-CZ" sz="1000" i="1" dirty="0"/>
          </a:p>
        </p:txBody>
      </p:sp>
      <p:sp>
        <p:nvSpPr>
          <p:cNvPr id="16" name="Obdélník 15"/>
          <p:cNvSpPr/>
          <p:nvPr/>
        </p:nvSpPr>
        <p:spPr>
          <a:xfrm>
            <a:off x="2051720" y="1772816"/>
            <a:ext cx="5421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 smtClean="0"/>
              <a:t>60 </a:t>
            </a:r>
            <a:r>
              <a:rPr lang="el-GR" sz="1000" i="1" dirty="0" smtClean="0"/>
              <a:t>μ</a:t>
            </a:r>
            <a:r>
              <a:rPr lang="cs-CZ" sz="1000" i="1" dirty="0" smtClean="0"/>
              <a:t>m</a:t>
            </a:r>
            <a:endParaRPr lang="cs-CZ" sz="1000" i="1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15616" y="1916832"/>
            <a:ext cx="187220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b="1" i="1" dirty="0" err="1" smtClean="0"/>
              <a:t>Gemmamyces</a:t>
            </a:r>
            <a:r>
              <a:rPr lang="cs-CZ" sz="1200" b="1" i="1" dirty="0" smtClean="0"/>
              <a:t> </a:t>
            </a:r>
            <a:r>
              <a:rPr lang="cs-CZ" sz="1200" b="1" i="1" dirty="0" err="1" smtClean="0"/>
              <a:t>piceae</a:t>
            </a:r>
            <a:endParaRPr lang="cs-CZ" sz="1200" b="1" i="1" dirty="0" smtClean="0"/>
          </a:p>
          <a:p>
            <a:r>
              <a:rPr lang="cs-CZ" sz="1200" b="1" dirty="0" smtClean="0"/>
              <a:t>askospory ve vřecku</a:t>
            </a:r>
            <a:endParaRPr lang="cs-CZ" sz="1200" b="1" dirty="0"/>
          </a:p>
        </p:txBody>
      </p:sp>
      <p:sp>
        <p:nvSpPr>
          <p:cNvPr id="7" name="Obdélník 6"/>
          <p:cNvSpPr/>
          <p:nvPr/>
        </p:nvSpPr>
        <p:spPr>
          <a:xfrm>
            <a:off x="2699792" y="3573016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b="1" i="1" dirty="0" err="1" smtClean="0"/>
              <a:t>Gemmamyces</a:t>
            </a:r>
            <a:r>
              <a:rPr lang="cs-CZ" sz="1200" b="1" i="1" dirty="0" smtClean="0"/>
              <a:t> </a:t>
            </a:r>
            <a:r>
              <a:rPr lang="cs-CZ" sz="1200" b="1" i="1" dirty="0" err="1" smtClean="0"/>
              <a:t>piceae</a:t>
            </a:r>
            <a:endParaRPr lang="cs-CZ" sz="1200" b="1" i="1" dirty="0" smtClean="0"/>
          </a:p>
          <a:p>
            <a:r>
              <a:rPr lang="cs-CZ" sz="1200" b="1" dirty="0" smtClean="0"/>
              <a:t>konidie </a:t>
            </a:r>
            <a:endParaRPr lang="cs-CZ" sz="1200" b="1" dirty="0"/>
          </a:p>
        </p:txBody>
      </p:sp>
      <p:cxnSp>
        <p:nvCxnSpPr>
          <p:cNvPr id="11" name="Přímá spojovací čára 10"/>
          <p:cNvCxnSpPr/>
          <p:nvPr/>
        </p:nvCxnSpPr>
        <p:spPr>
          <a:xfrm flipH="1">
            <a:off x="6372200" y="537321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16216" y="5085184"/>
            <a:ext cx="5533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25 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cs-CZ" b="1" dirty="0" smtClean="0">
                <a:solidFill>
                  <a:srgbClr val="FF0000"/>
                </a:solidFill>
              </a:rPr>
              <a:t>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23528" y="6093296"/>
            <a:ext cx="6862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/>
              <a:t>Pohlavní a nepohlavní spory jsou vyobrazeny ve vzájemné velikostní proporci.</a:t>
            </a:r>
            <a:endParaRPr lang="cs-CZ" sz="140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548680"/>
            <a:ext cx="701756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Odumírání bylinných výhonů smrků  </a:t>
            </a:r>
            <a:r>
              <a:rPr lang="cs-CZ" dirty="0" smtClean="0"/>
              <a:t>- </a:t>
            </a:r>
            <a:r>
              <a:rPr lang="cs-CZ" dirty="0" err="1" smtClean="0"/>
              <a:t>Sprosspilze</a:t>
            </a:r>
            <a:r>
              <a:rPr lang="cs-CZ" dirty="0" smtClean="0"/>
              <a:t> (</a:t>
            </a:r>
            <a:r>
              <a:rPr lang="cs-CZ" i="1" dirty="0" err="1" smtClean="0"/>
              <a:t>Sirococcus</a:t>
            </a:r>
            <a:r>
              <a:rPr lang="cs-CZ" i="1" dirty="0" smtClean="0"/>
              <a:t> </a:t>
            </a:r>
            <a:r>
              <a:rPr lang="cs-CZ" i="1" dirty="0" err="1" smtClean="0"/>
              <a:t>conigenus</a:t>
            </a:r>
            <a:r>
              <a:rPr lang="cs-CZ" dirty="0" smtClean="0"/>
              <a:t>)</a:t>
            </a:r>
          </a:p>
          <a:p>
            <a:endParaRPr lang="cs-CZ" i="1" dirty="0" smtClean="0"/>
          </a:p>
          <a:p>
            <a:r>
              <a:rPr lang="cs-CZ" dirty="0" smtClean="0"/>
              <a:t>Houbový parazit bylinných výhonů jehličnanů.</a:t>
            </a:r>
          </a:p>
          <a:p>
            <a:endParaRPr lang="cs-CZ" dirty="0" smtClean="0"/>
          </a:p>
          <a:p>
            <a:r>
              <a:rPr lang="cs-CZ" dirty="0" smtClean="0"/>
              <a:t>Poškození přímého růstu.</a:t>
            </a:r>
          </a:p>
          <a:p>
            <a:endParaRPr lang="cs-CZ" dirty="0" smtClean="0"/>
          </a:p>
          <a:p>
            <a:r>
              <a:rPr lang="cs-CZ" dirty="0" smtClean="0"/>
              <a:t>Výskyt v nadmořských výškách nad 700 m na </a:t>
            </a:r>
            <a:r>
              <a:rPr lang="cs-CZ" dirty="0" err="1" smtClean="0"/>
              <a:t>sm</a:t>
            </a:r>
            <a:r>
              <a:rPr lang="cs-CZ" dirty="0" smtClean="0"/>
              <a:t> a </a:t>
            </a:r>
            <a:r>
              <a:rPr lang="cs-CZ" dirty="0" err="1" smtClean="0"/>
              <a:t>smp</a:t>
            </a:r>
            <a:r>
              <a:rPr lang="cs-CZ" dirty="0" smtClean="0"/>
              <a:t>, </a:t>
            </a:r>
          </a:p>
          <a:p>
            <a:r>
              <a:rPr lang="cs-CZ" dirty="0" smtClean="0"/>
              <a:t>zvláště v lokalitách se zvýšenou vzdušnou vlhkostí.</a:t>
            </a:r>
          </a:p>
          <a:p>
            <a:endParaRPr lang="cs-CZ" dirty="0" smtClean="0"/>
          </a:p>
          <a:p>
            <a:r>
              <a:rPr lang="cs-CZ" dirty="0" smtClean="0"/>
              <a:t>Napadení bývá do 30 % prorůstajících výhonů na stromu.</a:t>
            </a:r>
          </a:p>
          <a:p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irocco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620688"/>
            <a:ext cx="802014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Sypavky na smrku </a:t>
            </a:r>
            <a:r>
              <a:rPr lang="cs-CZ" dirty="0" smtClean="0"/>
              <a:t>– </a:t>
            </a:r>
            <a:r>
              <a:rPr lang="cs-CZ" dirty="0" err="1" smtClean="0"/>
              <a:t>Fichtenschütten</a:t>
            </a:r>
            <a:r>
              <a:rPr lang="cs-CZ" dirty="0" smtClean="0"/>
              <a:t> (</a:t>
            </a:r>
            <a:r>
              <a:rPr lang="cs-CZ" i="1" dirty="0" err="1" smtClean="0"/>
              <a:t>Lirula</a:t>
            </a:r>
            <a:r>
              <a:rPr lang="cs-CZ" i="1" dirty="0" smtClean="0"/>
              <a:t> </a:t>
            </a:r>
            <a:r>
              <a:rPr lang="cs-CZ" i="1" dirty="0" err="1" smtClean="0"/>
              <a:t>macrospora</a:t>
            </a:r>
            <a:r>
              <a:rPr lang="cs-CZ" i="1" dirty="0" smtClean="0"/>
              <a:t> </a:t>
            </a:r>
            <a:r>
              <a:rPr lang="cs-CZ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Lophodermium</a:t>
            </a:r>
            <a:r>
              <a:rPr lang="cs-CZ" i="1" dirty="0" smtClean="0"/>
              <a:t> </a:t>
            </a:r>
            <a:r>
              <a:rPr lang="cs-CZ" i="1" dirty="0" err="1" smtClean="0"/>
              <a:t>piceae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Výskyt v nadmořských výškách nad 700 m na </a:t>
            </a:r>
            <a:r>
              <a:rPr lang="cs-CZ" dirty="0" err="1" smtClean="0"/>
              <a:t>sm</a:t>
            </a:r>
            <a:r>
              <a:rPr lang="cs-CZ" dirty="0" smtClean="0"/>
              <a:t> a </a:t>
            </a:r>
            <a:r>
              <a:rPr lang="cs-CZ" dirty="0" err="1" smtClean="0"/>
              <a:t>smp</a:t>
            </a:r>
            <a:r>
              <a:rPr lang="cs-CZ" dirty="0" smtClean="0"/>
              <a:t>, </a:t>
            </a:r>
          </a:p>
          <a:p>
            <a:r>
              <a:rPr lang="cs-CZ" dirty="0" smtClean="0"/>
              <a:t>zvláště v lokalitách se zvýšenou vzdušnou vlhkostí.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ypa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68544" cy="7101408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692696"/>
            <a:ext cx="48760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Grafióza</a:t>
            </a:r>
            <a:r>
              <a:rPr lang="cs-CZ" b="1" dirty="0" smtClean="0"/>
              <a:t> jilmů </a:t>
            </a:r>
            <a:r>
              <a:rPr lang="cs-CZ" dirty="0" smtClean="0"/>
              <a:t>(</a:t>
            </a:r>
            <a:r>
              <a:rPr lang="cs-CZ" i="1" dirty="0" err="1" smtClean="0"/>
              <a:t>Ophiostoma</a:t>
            </a:r>
            <a:r>
              <a:rPr lang="cs-CZ" i="1" dirty="0" smtClean="0"/>
              <a:t> </a:t>
            </a:r>
            <a:r>
              <a:rPr lang="cs-CZ" i="1" dirty="0" err="1" smtClean="0"/>
              <a:t>ulmi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Onemocnění stále přítomno od 60. let 20. stol.</a:t>
            </a:r>
          </a:p>
          <a:p>
            <a:endParaRPr lang="cs-CZ" dirty="0" smtClean="0"/>
          </a:p>
          <a:p>
            <a:r>
              <a:rPr lang="cs-CZ" dirty="0" smtClean="0"/>
              <a:t>Zahradní hybridy jsou vůči onemocnění odolnější. 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phiostoma_ul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9404" y="1"/>
            <a:ext cx="4677984" cy="6237312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99592" y="692696"/>
            <a:ext cx="3356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Tracheomykózní</a:t>
            </a:r>
            <a:r>
              <a:rPr lang="cs-CZ" b="1" dirty="0" smtClean="0"/>
              <a:t> prosychání dubů</a:t>
            </a:r>
          </a:p>
          <a:p>
            <a:endParaRPr lang="cs-CZ" b="1" dirty="0" smtClean="0"/>
          </a:p>
          <a:p>
            <a:r>
              <a:rPr lang="cs-CZ" dirty="0" smtClean="0"/>
              <a:t>Střední Polabí r. 2010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5576" y="76470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Veřejná zeleň v </a:t>
            </a:r>
            <a:r>
              <a:rPr lang="cs-CZ" dirty="0" err="1" smtClean="0">
                <a:solidFill>
                  <a:schemeClr val="bg1"/>
                </a:solidFill>
              </a:rPr>
              <a:t>intravilánu</a:t>
            </a:r>
            <a:r>
              <a:rPr lang="cs-CZ" dirty="0" smtClean="0">
                <a:solidFill>
                  <a:schemeClr val="bg1"/>
                </a:solidFill>
              </a:rPr>
              <a:t> je obyčejně na </a:t>
            </a:r>
            <a:r>
              <a:rPr lang="cs-CZ" b="1" dirty="0" smtClean="0">
                <a:solidFill>
                  <a:schemeClr val="bg1"/>
                </a:solidFill>
              </a:rPr>
              <a:t>exponovaných stanovištích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Příčiny: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Snížená hladina půdní vody v zastavěném území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Poškozování kořenového systému výkopy při opravách inženýrských sítí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Poškozování pařezové části a celých jedinců nevhodnou péčí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Hypoxie způsobená zhutněním půdy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Zimní solení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Přehnojování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 tomu přistupují abiotické a biotické </a:t>
            </a:r>
            <a:r>
              <a:rPr lang="cs-CZ" dirty="0" err="1" smtClean="0">
                <a:solidFill>
                  <a:schemeClr val="bg1"/>
                </a:solidFill>
              </a:rPr>
              <a:t>disturbační</a:t>
            </a:r>
            <a:r>
              <a:rPr lang="cs-CZ" dirty="0" smtClean="0">
                <a:solidFill>
                  <a:schemeClr val="bg1"/>
                </a:solidFill>
              </a:rPr>
              <a:t> faktory.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Velkou výzvou pro péči o veřejnou zeleň v ČR je zásadní přehodnocení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celé její koncepce.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 to zejména v aspektech </a:t>
            </a:r>
            <a:r>
              <a:rPr lang="cs-CZ" b="1" dirty="0" smtClean="0">
                <a:solidFill>
                  <a:schemeClr val="bg1"/>
                </a:solidFill>
              </a:rPr>
              <a:t>omezení respektu ke starým výsadbám</a:t>
            </a:r>
            <a:r>
              <a:rPr lang="cs-CZ" dirty="0" smtClean="0">
                <a:solidFill>
                  <a:schemeClr val="bg1"/>
                </a:solidFill>
              </a:rPr>
              <a:t>, zvýšené </a:t>
            </a:r>
            <a:r>
              <a:rPr lang="cs-CZ" b="1" dirty="0" smtClean="0">
                <a:solidFill>
                  <a:schemeClr val="bg1"/>
                </a:solidFill>
              </a:rPr>
              <a:t>důslednosti v péči o mladé výsadby </a:t>
            </a:r>
            <a:r>
              <a:rPr lang="cs-CZ" dirty="0" smtClean="0">
                <a:solidFill>
                  <a:schemeClr val="bg1"/>
                </a:solidFill>
              </a:rPr>
              <a:t>a zvýšené </a:t>
            </a:r>
            <a:r>
              <a:rPr lang="cs-CZ" b="1" dirty="0" smtClean="0">
                <a:solidFill>
                  <a:schemeClr val="bg1"/>
                </a:solidFill>
              </a:rPr>
              <a:t>ochraně </a:t>
            </a:r>
            <a:r>
              <a:rPr lang="cs-CZ" dirty="0" smtClean="0">
                <a:solidFill>
                  <a:schemeClr val="bg1"/>
                </a:solidFill>
              </a:rPr>
              <a:t>a</a:t>
            </a:r>
            <a:r>
              <a:rPr lang="cs-CZ" b="1" dirty="0" smtClean="0">
                <a:solidFill>
                  <a:schemeClr val="bg1"/>
                </a:solidFill>
              </a:rPr>
              <a:t> péči půdního profilu v okolí výsadby </a:t>
            </a:r>
            <a:r>
              <a:rPr lang="cs-CZ" dirty="0" smtClean="0">
                <a:solidFill>
                  <a:schemeClr val="bg1"/>
                </a:solidFill>
              </a:rPr>
              <a:t>a</a:t>
            </a:r>
            <a:r>
              <a:rPr lang="cs-CZ" b="1" dirty="0" smtClean="0">
                <a:solidFill>
                  <a:schemeClr val="bg1"/>
                </a:solidFill>
              </a:rPr>
              <a:t> půdního povrchu pod výsadbou.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688374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Fytoftorové</a:t>
            </a:r>
            <a:r>
              <a:rPr lang="cs-CZ" b="1" dirty="0" smtClean="0"/>
              <a:t> onemocnění olší </a:t>
            </a:r>
            <a:r>
              <a:rPr lang="cs-CZ" dirty="0" smtClean="0"/>
              <a:t>– </a:t>
            </a:r>
            <a:r>
              <a:rPr lang="cs-CZ" dirty="0" err="1" smtClean="0"/>
              <a:t>Wurzelfäule</a:t>
            </a:r>
            <a:r>
              <a:rPr lang="cs-CZ" dirty="0" smtClean="0"/>
              <a:t> der </a:t>
            </a:r>
            <a:r>
              <a:rPr lang="cs-CZ" dirty="0" err="1" smtClean="0"/>
              <a:t>Erle</a:t>
            </a:r>
            <a:r>
              <a:rPr lang="cs-CZ" dirty="0" smtClean="0"/>
              <a:t> (</a:t>
            </a:r>
            <a:r>
              <a:rPr lang="cs-CZ" i="1" dirty="0" err="1" smtClean="0"/>
              <a:t>Phytophthora</a:t>
            </a:r>
            <a:r>
              <a:rPr lang="cs-CZ" i="1" dirty="0" smtClean="0"/>
              <a:t> </a:t>
            </a:r>
            <a:r>
              <a:rPr lang="cs-CZ" i="1" dirty="0" err="1" smtClean="0"/>
              <a:t>alni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Onemocnění kambia v pařezové a kořenové části olší.</a:t>
            </a:r>
          </a:p>
          <a:p>
            <a:endParaRPr lang="cs-CZ" dirty="0" smtClean="0"/>
          </a:p>
          <a:p>
            <a:r>
              <a:rPr lang="cs-CZ" dirty="0" smtClean="0"/>
              <a:t>Od konce 80. let 20. stol. s různou intenzitou.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848520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Fytoftorové</a:t>
            </a:r>
            <a:r>
              <a:rPr lang="cs-CZ" dirty="0" smtClean="0"/>
              <a:t> onemocnění </a:t>
            </a:r>
            <a:r>
              <a:rPr lang="cs-CZ" dirty="0" err="1" smtClean="0"/>
              <a:t>bukovitých</a:t>
            </a:r>
            <a:r>
              <a:rPr lang="cs-CZ" dirty="0" smtClean="0"/>
              <a:t> ? – </a:t>
            </a:r>
            <a:r>
              <a:rPr lang="cs-CZ" dirty="0" err="1" smtClean="0"/>
              <a:t>Triebsterben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Eichen</a:t>
            </a:r>
            <a:r>
              <a:rPr lang="cs-CZ" dirty="0" smtClean="0"/>
              <a:t> (</a:t>
            </a:r>
            <a:r>
              <a:rPr lang="cs-CZ" i="1" dirty="0" err="1" smtClean="0"/>
              <a:t>Phytophthora</a:t>
            </a:r>
            <a:r>
              <a:rPr lang="cs-CZ" i="1" dirty="0" smtClean="0"/>
              <a:t> </a:t>
            </a:r>
            <a:r>
              <a:rPr lang="cs-CZ" i="1" dirty="0" err="1" smtClean="0"/>
              <a:t>ramorum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Kambiální onemocnění, </a:t>
            </a:r>
            <a:r>
              <a:rPr lang="cs-CZ" dirty="0" err="1" smtClean="0"/>
              <a:t>polyfág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Dosud mimo republiku.</a:t>
            </a:r>
          </a:p>
          <a:p>
            <a:endParaRPr lang="cs-CZ" dirty="0" smtClean="0"/>
          </a:p>
          <a:p>
            <a:r>
              <a:rPr lang="cs-CZ" dirty="0" smtClean="0"/>
              <a:t>Podléhá </a:t>
            </a:r>
            <a:r>
              <a:rPr lang="cs-CZ" dirty="0" err="1" smtClean="0"/>
              <a:t>fytosanitárnímu</a:t>
            </a:r>
            <a:r>
              <a:rPr lang="cs-CZ" dirty="0" smtClean="0"/>
              <a:t> dozoru.  </a:t>
            </a:r>
          </a:p>
          <a:p>
            <a:endParaRPr lang="cs-CZ" dirty="0" smtClean="0"/>
          </a:p>
          <a:p>
            <a:r>
              <a:rPr lang="cs-CZ" dirty="0" smtClean="0"/>
              <a:t>Potenciální hrozba pro mnoho dřevin, zvl. pro čel. </a:t>
            </a:r>
            <a:r>
              <a:rPr lang="cs-CZ" i="1" dirty="0" err="1" smtClean="0"/>
              <a:t>Fagaceae</a:t>
            </a:r>
            <a:r>
              <a:rPr lang="cs-CZ" i="1" dirty="0" smtClean="0"/>
              <a:t>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620688"/>
            <a:ext cx="67477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 err="1" smtClean="0"/>
              <a:t>Chalara</a:t>
            </a:r>
            <a:r>
              <a:rPr lang="cs-CZ" b="1" i="1" dirty="0" smtClean="0"/>
              <a:t> </a:t>
            </a:r>
            <a:r>
              <a:rPr lang="cs-CZ" b="1" i="1" dirty="0" err="1" smtClean="0"/>
              <a:t>fraxinea</a:t>
            </a:r>
            <a:r>
              <a:rPr lang="cs-CZ" b="1" dirty="0" smtClean="0"/>
              <a:t>  </a:t>
            </a:r>
            <a:r>
              <a:rPr lang="cs-CZ" dirty="0" smtClean="0"/>
              <a:t>- </a:t>
            </a:r>
            <a:r>
              <a:rPr lang="de-DE" dirty="0" smtClean="0"/>
              <a:t>Eschentriebsterben</a:t>
            </a:r>
            <a:r>
              <a:rPr lang="cs-CZ" dirty="0" smtClean="0"/>
              <a:t> (tel. </a:t>
            </a:r>
            <a:r>
              <a:rPr lang="cs-CZ" i="1" dirty="0" err="1" smtClean="0"/>
              <a:t>Hymenosciphus</a:t>
            </a:r>
            <a:r>
              <a:rPr lang="cs-CZ" i="1" dirty="0" smtClean="0"/>
              <a:t> </a:t>
            </a:r>
            <a:r>
              <a:rPr lang="cs-CZ" i="1" dirty="0" err="1" smtClean="0"/>
              <a:t>fraxineus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Poškození listových řapíků a výhonů jasanů. </a:t>
            </a:r>
          </a:p>
          <a:p>
            <a:endParaRPr lang="cs-CZ" dirty="0" smtClean="0"/>
          </a:p>
          <a:p>
            <a:r>
              <a:rPr lang="cs-CZ" dirty="0" smtClean="0"/>
              <a:t>Ca od r. 2000 postupuje onemocnění od SV Evropy k jihozápadu.</a:t>
            </a:r>
          </a:p>
          <a:p>
            <a:endParaRPr lang="cs-CZ" dirty="0" smtClean="0"/>
          </a:p>
          <a:p>
            <a:r>
              <a:rPr lang="cs-CZ" dirty="0" smtClean="0"/>
              <a:t>Hrozba pro výsadby jasanů.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9"/>
          <p:cNvSpPr>
            <a:spLocks noChangeArrowheads="1"/>
          </p:cNvSpPr>
          <p:nvPr/>
        </p:nvSpPr>
        <p:spPr bwMode="auto">
          <a:xfrm rot="10800000" flipH="1" flipV="1">
            <a:off x="323850" y="5618024"/>
            <a:ext cx="489743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/>
              <a:t>Nekróza jasanů</a:t>
            </a:r>
          </a:p>
          <a:p>
            <a:r>
              <a:rPr lang="cs-CZ" sz="1400" dirty="0" err="1"/>
              <a:t>Hyfomyceta</a:t>
            </a:r>
            <a:r>
              <a:rPr lang="cs-CZ" sz="1400" dirty="0"/>
              <a:t>, </a:t>
            </a:r>
            <a:r>
              <a:rPr lang="cs-CZ" sz="1400" dirty="0" err="1"/>
              <a:t>anam</a:t>
            </a:r>
            <a:r>
              <a:rPr lang="cs-CZ" sz="1400" dirty="0"/>
              <a:t>. </a:t>
            </a:r>
            <a:r>
              <a:rPr lang="cs-CZ" sz="1400" b="1" i="1" dirty="0" err="1"/>
              <a:t>Chalara</a:t>
            </a:r>
            <a:r>
              <a:rPr lang="cs-CZ" sz="1400" b="1" i="1" dirty="0"/>
              <a:t> </a:t>
            </a:r>
            <a:r>
              <a:rPr lang="cs-CZ" sz="1400" b="1" i="1" dirty="0" err="1"/>
              <a:t>fraxinea</a:t>
            </a:r>
            <a:r>
              <a:rPr lang="cs-CZ" sz="1400" i="1" dirty="0"/>
              <a:t> </a:t>
            </a:r>
          </a:p>
          <a:p>
            <a:r>
              <a:rPr lang="cs-CZ" sz="1400" dirty="0" err="1"/>
              <a:t>Teleomorní</a:t>
            </a:r>
            <a:r>
              <a:rPr lang="cs-CZ" sz="1400" dirty="0"/>
              <a:t> stádium </a:t>
            </a:r>
            <a:r>
              <a:rPr lang="cs-CZ" sz="1400" i="1" dirty="0" err="1"/>
              <a:t>Hymenoscifus</a:t>
            </a:r>
            <a:r>
              <a:rPr lang="cs-CZ" sz="1400" i="1" dirty="0"/>
              <a:t> </a:t>
            </a:r>
            <a:r>
              <a:rPr lang="cs-CZ" sz="1400" i="1" dirty="0" err="1" smtClean="0"/>
              <a:t>fraxineus</a:t>
            </a:r>
            <a:r>
              <a:rPr lang="cs-CZ" sz="1400" i="1" dirty="0" smtClean="0"/>
              <a:t> </a:t>
            </a:r>
            <a:r>
              <a:rPr lang="cs-CZ" sz="1400" dirty="0"/>
              <a:t>vřeckovýtrusná houba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548680"/>
            <a:ext cx="645696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Cenangioza</a:t>
            </a:r>
            <a:r>
              <a:rPr lang="cs-CZ" b="1" dirty="0" smtClean="0"/>
              <a:t> borovice – </a:t>
            </a:r>
            <a:r>
              <a:rPr lang="cs-CZ" b="1" dirty="0" err="1" smtClean="0"/>
              <a:t>kornice</a:t>
            </a:r>
            <a:r>
              <a:rPr lang="cs-CZ" b="1" dirty="0" smtClean="0"/>
              <a:t> borová </a:t>
            </a:r>
            <a:r>
              <a:rPr lang="cs-CZ" dirty="0" smtClean="0"/>
              <a:t>(</a:t>
            </a:r>
            <a:r>
              <a:rPr lang="cs-CZ" i="1" dirty="0" err="1" smtClean="0"/>
              <a:t>Cenangium</a:t>
            </a:r>
            <a:r>
              <a:rPr lang="cs-CZ" i="1" dirty="0" smtClean="0"/>
              <a:t> </a:t>
            </a:r>
            <a:r>
              <a:rPr lang="cs-CZ" i="1" dirty="0" err="1" smtClean="0"/>
              <a:t>ferruginosum</a:t>
            </a:r>
            <a:r>
              <a:rPr lang="cs-CZ" i="1" dirty="0" smtClean="0"/>
              <a:t> </a:t>
            </a:r>
            <a:r>
              <a:rPr lang="cs-CZ" dirty="0" smtClean="0"/>
              <a:t>)</a:t>
            </a:r>
            <a:r>
              <a:rPr lang="cs-CZ" i="1" dirty="0" smtClean="0"/>
              <a:t> </a:t>
            </a:r>
          </a:p>
          <a:p>
            <a:endParaRPr lang="cs-CZ" i="1" dirty="0" smtClean="0"/>
          </a:p>
          <a:p>
            <a:r>
              <a:rPr lang="cs-CZ" dirty="0" smtClean="0"/>
              <a:t>Střední Polabí r. 2010</a:t>
            </a:r>
          </a:p>
          <a:p>
            <a:endParaRPr lang="cs-CZ" dirty="0" smtClean="0"/>
          </a:p>
          <a:p>
            <a:r>
              <a:rPr lang="cs-CZ" dirty="0" smtClean="0"/>
              <a:t>Houbové onemocnění bylinných výhonů borovic.</a:t>
            </a:r>
          </a:p>
          <a:p>
            <a:endParaRPr lang="cs-CZ" dirty="0" smtClean="0"/>
          </a:p>
          <a:p>
            <a:r>
              <a:rPr lang="cs-CZ" dirty="0" smtClean="0"/>
              <a:t>Lokální výskyt na oslabených jedincích přísuškem, zastíněním.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enang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1243"/>
            <a:ext cx="5112568" cy="6816757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548680"/>
            <a:ext cx="2550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 smtClean="0"/>
              <a:t>Cenangium</a:t>
            </a:r>
            <a:r>
              <a:rPr lang="cs-CZ" i="1" dirty="0" smtClean="0"/>
              <a:t> </a:t>
            </a:r>
            <a:r>
              <a:rPr lang="cs-CZ" i="1" dirty="0" err="1" smtClean="0"/>
              <a:t>ferruginosum</a:t>
            </a:r>
            <a:endParaRPr lang="cs-CZ" i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476672"/>
            <a:ext cx="55226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Odumírání výhonů borovice černé </a:t>
            </a:r>
            <a:r>
              <a:rPr lang="cs-CZ" dirty="0" smtClean="0"/>
              <a:t>(</a:t>
            </a:r>
            <a:r>
              <a:rPr lang="cs-CZ" i="1" dirty="0" err="1" smtClean="0"/>
              <a:t>Sphaeropsis</a:t>
            </a:r>
            <a:r>
              <a:rPr lang="cs-CZ" i="1" dirty="0" smtClean="0"/>
              <a:t> </a:t>
            </a:r>
            <a:r>
              <a:rPr lang="cs-CZ" i="1" dirty="0" err="1" smtClean="0"/>
              <a:t>sapinea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Výrazné napadení v roce 2010.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Spaeropsi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89" y="0"/>
            <a:ext cx="783435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467544" y="5949280"/>
            <a:ext cx="685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/>
              <a:t>Silné napadení </a:t>
            </a:r>
            <a:r>
              <a:rPr lang="cs-CZ" sz="1200" i="1" dirty="0" err="1"/>
              <a:t>Sphaeropsis</a:t>
            </a:r>
            <a:r>
              <a:rPr lang="cs-CZ" sz="1200" i="1" dirty="0"/>
              <a:t> </a:t>
            </a:r>
            <a:r>
              <a:rPr lang="cs-CZ" sz="1200" i="1" dirty="0" err="1"/>
              <a:t>sapinea</a:t>
            </a:r>
            <a:r>
              <a:rPr lang="cs-CZ" sz="1200" dirty="0"/>
              <a:t> na borovici (</a:t>
            </a:r>
            <a:r>
              <a:rPr lang="cs-CZ" sz="1200" i="1" dirty="0"/>
              <a:t>P. </a:t>
            </a:r>
            <a:r>
              <a:rPr lang="cs-CZ" sz="1200" i="1" dirty="0" err="1"/>
              <a:t>nigra</a:t>
            </a:r>
            <a:r>
              <a:rPr lang="cs-CZ" sz="1200" dirty="0"/>
              <a:t>) – Koňský vrch u města Mostu, jaro 2010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Spaeropsis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775525" cy="58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95536" y="5877272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 dirty="0" err="1"/>
              <a:t>Sphaeropsis</a:t>
            </a:r>
            <a:r>
              <a:rPr lang="cs-CZ" sz="1200" i="1" dirty="0"/>
              <a:t> </a:t>
            </a:r>
            <a:r>
              <a:rPr lang="cs-CZ" sz="1200" i="1" dirty="0" err="1"/>
              <a:t>sapinea</a:t>
            </a:r>
            <a:r>
              <a:rPr lang="cs-CZ" sz="1200" dirty="0"/>
              <a:t> na borovici (</a:t>
            </a:r>
            <a:r>
              <a:rPr lang="cs-CZ" sz="1200" i="1" dirty="0"/>
              <a:t>P. </a:t>
            </a:r>
            <a:r>
              <a:rPr lang="cs-CZ" sz="1200" i="1" dirty="0" err="1"/>
              <a:t>nigra</a:t>
            </a:r>
            <a:r>
              <a:rPr lang="cs-CZ" sz="1200" dirty="0"/>
              <a:t>) odumřelý loňský letorost, </a:t>
            </a:r>
          </a:p>
          <a:p>
            <a:r>
              <a:rPr lang="cs-CZ" sz="1200" dirty="0"/>
              <a:t>napadení bylo intenzivní - jehlice se na letorostu nestačily vyvinout, jedinec v Ústí nad Labem, ul. </a:t>
            </a:r>
            <a:r>
              <a:rPr lang="cs-CZ" sz="1200" dirty="0" err="1"/>
              <a:t>Klíšská</a:t>
            </a:r>
            <a:r>
              <a:rPr lang="cs-CZ" sz="1200" dirty="0"/>
              <a:t>, jaro 2010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9592" y="764704"/>
            <a:ext cx="609705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Mšice smrková </a:t>
            </a:r>
            <a:r>
              <a:rPr lang="cs-CZ" dirty="0" smtClean="0"/>
              <a:t>– </a:t>
            </a:r>
            <a:r>
              <a:rPr lang="cs-CZ" dirty="0" err="1" smtClean="0"/>
              <a:t>Fichtenpflanzenlaus</a:t>
            </a:r>
            <a:r>
              <a:rPr lang="cs-CZ" dirty="0" smtClean="0"/>
              <a:t> (</a:t>
            </a:r>
            <a:r>
              <a:rPr lang="cs-CZ" i="1" dirty="0" err="1" smtClean="0"/>
              <a:t>Liosomaphis</a:t>
            </a:r>
            <a:r>
              <a:rPr lang="cs-CZ" i="1" dirty="0" smtClean="0"/>
              <a:t> </a:t>
            </a:r>
            <a:r>
              <a:rPr lang="cs-CZ" i="1" dirty="0" err="1" smtClean="0"/>
              <a:t>abietinum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Namnožená mírnou zimou, </a:t>
            </a:r>
          </a:p>
          <a:p>
            <a:r>
              <a:rPr lang="cs-CZ" dirty="0" smtClean="0"/>
              <a:t>ze zimujících vajíček na jaře bezkřídlé kmenové matky,</a:t>
            </a:r>
          </a:p>
          <a:p>
            <a:r>
              <a:rPr lang="cs-CZ" dirty="0" smtClean="0"/>
              <a:t> ty se intenzivně množí </a:t>
            </a:r>
            <a:r>
              <a:rPr lang="cs-CZ" dirty="0" err="1" smtClean="0"/>
              <a:t>parthenogamicky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Sání probíhá od starších ročníků jehlic.</a:t>
            </a:r>
          </a:p>
          <a:p>
            <a:endParaRPr lang="cs-CZ" dirty="0" smtClean="0"/>
          </a:p>
          <a:p>
            <a:r>
              <a:rPr lang="cs-CZ" dirty="0" smtClean="0"/>
              <a:t>Pomoc – zálivka, proudová voda, insekticid.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108575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dirty="0"/>
              <a:t>Pyknida, </a:t>
            </a:r>
            <a:r>
              <a:rPr lang="cs-CZ" sz="1600" i="1" dirty="0"/>
              <a:t>Sphaeropsis sapinea</a:t>
            </a:r>
            <a:r>
              <a:rPr lang="cs-CZ" sz="1600" dirty="0"/>
              <a:t>, podélný řez, uvnitř patrné konidie</a:t>
            </a:r>
          </a:p>
          <a:p>
            <a:r>
              <a:rPr lang="cs-CZ" sz="1200" dirty="0"/>
              <a:t>zdroj: www.apsnet.org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35375" y="3933825"/>
            <a:ext cx="1936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Pyknidy na jehlici</a:t>
            </a:r>
          </a:p>
          <a:p>
            <a:r>
              <a:rPr lang="cs-CZ" sz="1200" dirty="0"/>
              <a:t>zdroj: www.</a:t>
            </a:r>
            <a:r>
              <a:rPr lang="cs-CZ" sz="1200" dirty="0" err="1"/>
              <a:t>ipm.msu.edu</a:t>
            </a:r>
            <a:r>
              <a:rPr lang="cs-CZ" sz="1200" dirty="0"/>
              <a:t>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692696"/>
            <a:ext cx="589706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Poškození hypokotylové části bukových sazenic a semenáčů </a:t>
            </a:r>
          </a:p>
          <a:p>
            <a:endParaRPr lang="cs-CZ" dirty="0" smtClean="0"/>
          </a:p>
          <a:p>
            <a:r>
              <a:rPr lang="cs-CZ" dirty="0" smtClean="0"/>
              <a:t>V polovici července roku 2014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Dosud zjištěna houba </a:t>
            </a:r>
            <a:r>
              <a:rPr lang="cs-CZ" i="1" dirty="0" err="1" smtClean="0"/>
              <a:t>Phomopsis</a:t>
            </a:r>
            <a:r>
              <a:rPr lang="cs-CZ" dirty="0" smtClean="0"/>
              <a:t>, </a:t>
            </a:r>
            <a:r>
              <a:rPr lang="cs-CZ" i="1" dirty="0" err="1" smtClean="0"/>
              <a:t>Fusarium</a:t>
            </a:r>
            <a:r>
              <a:rPr lang="cs-CZ" dirty="0" smtClean="0"/>
              <a:t> a </a:t>
            </a:r>
            <a:r>
              <a:rPr lang="cs-CZ" i="1" dirty="0" err="1" smtClean="0"/>
              <a:t>Verticillium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pic>
        <p:nvPicPr>
          <p:cNvPr id="3" name="Obrázek 2" descr="odumirani_BK_hypokoty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Šipka dolů 3"/>
          <p:cNvSpPr/>
          <p:nvPr/>
        </p:nvSpPr>
        <p:spPr>
          <a:xfrm>
            <a:off x="2051720" y="476672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2339752" y="1916832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2915816" y="3933056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3528" y="56612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Poškození hypokotylové části bukových sazenic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796136" y="5373216"/>
            <a:ext cx="207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1700808"/>
            <a:ext cx="7610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Obrázky  jsou vytvořeny autorem s výjimkou obrázků na snímcích </a:t>
            </a:r>
          </a:p>
          <a:p>
            <a:r>
              <a:rPr lang="cs-CZ" dirty="0" smtClean="0"/>
              <a:t>6, 12 nahoře, 20, 21, 23, 26, 30, ty jsou přejaty z různých internetových  zdrojů.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pic>
        <p:nvPicPr>
          <p:cNvPr id="3" name="Obrázek 2" descr="msice_smrk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  <p:pic>
        <p:nvPicPr>
          <p:cNvPr id="3" name="Obrázek 2" descr="msice_smrkov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620688"/>
            <a:ext cx="711124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Korovnice kavkazská – </a:t>
            </a:r>
            <a:r>
              <a:rPr lang="cs-CZ" dirty="0" err="1" smtClean="0"/>
              <a:t>Tannenpflanzenlaus</a:t>
            </a:r>
            <a:r>
              <a:rPr lang="cs-CZ" dirty="0" smtClean="0"/>
              <a:t> (</a:t>
            </a:r>
            <a:r>
              <a:rPr lang="cs-CZ" i="1" dirty="0" err="1" smtClean="0"/>
              <a:t>Dreyfusia</a:t>
            </a:r>
            <a:r>
              <a:rPr lang="cs-CZ" i="1" dirty="0" smtClean="0"/>
              <a:t> </a:t>
            </a:r>
            <a:r>
              <a:rPr lang="cs-CZ" i="1" dirty="0" err="1" smtClean="0"/>
              <a:t>normannianae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Sání</a:t>
            </a:r>
            <a:r>
              <a:rPr lang="de-DE" dirty="0" smtClean="0"/>
              <a:t> </a:t>
            </a:r>
            <a:r>
              <a:rPr lang="cs-CZ" dirty="0" smtClean="0"/>
              <a:t>na tenké kůře kmene a větví a na jehlicích  na jedlích ve stádiu mlazin.</a:t>
            </a:r>
          </a:p>
          <a:p>
            <a:r>
              <a:rPr lang="cs-CZ" dirty="0" smtClean="0"/>
              <a:t>Namnožená mírnou zimou.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764704"/>
            <a:ext cx="67219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Chroust </a:t>
            </a:r>
            <a:r>
              <a:rPr lang="cs-CZ" b="1" dirty="0" err="1" smtClean="0"/>
              <a:t>maďalový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Maikäfer</a:t>
            </a:r>
            <a:r>
              <a:rPr lang="cs-CZ" dirty="0" smtClean="0"/>
              <a:t> (</a:t>
            </a:r>
            <a:r>
              <a:rPr lang="cs-CZ" i="1" dirty="0" err="1" smtClean="0"/>
              <a:t>Melolonta</a:t>
            </a:r>
            <a:r>
              <a:rPr lang="cs-CZ" i="1" dirty="0" smtClean="0"/>
              <a:t> </a:t>
            </a:r>
            <a:r>
              <a:rPr lang="cs-CZ" i="1" dirty="0" err="1" smtClean="0"/>
              <a:t>hypocastani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 oblastech písčitých půd mohou nastat škody na mladých výsadbách.</a:t>
            </a:r>
          </a:p>
          <a:p>
            <a:r>
              <a:rPr lang="cs-CZ" dirty="0" smtClean="0"/>
              <a:t>Žír ponrav na kořenech,</a:t>
            </a:r>
          </a:p>
          <a:p>
            <a:r>
              <a:rPr lang="cs-CZ" dirty="0" smtClean="0"/>
              <a:t>letošní rok je rok rojení, pak žír </a:t>
            </a:r>
            <a:r>
              <a:rPr lang="cs-CZ" dirty="0" err="1" smtClean="0"/>
              <a:t>imág</a:t>
            </a:r>
            <a:r>
              <a:rPr lang="cs-CZ" dirty="0" smtClean="0"/>
              <a:t> na listech listnatých dřevin.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548680"/>
            <a:ext cx="727205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Kloubnatka</a:t>
            </a:r>
            <a:r>
              <a:rPr lang="cs-CZ" b="1" dirty="0" smtClean="0"/>
              <a:t> smrková - </a:t>
            </a:r>
            <a:r>
              <a:rPr lang="cs-CZ" dirty="0" err="1" smtClean="0"/>
              <a:t>Kospenpilze</a:t>
            </a:r>
            <a:r>
              <a:rPr lang="cs-CZ" dirty="0" smtClean="0"/>
              <a:t> (</a:t>
            </a:r>
            <a:r>
              <a:rPr lang="cs-CZ" i="1" dirty="0" err="1" smtClean="0"/>
              <a:t>Gemmamyces</a:t>
            </a:r>
            <a:r>
              <a:rPr lang="cs-CZ" i="1" dirty="0" smtClean="0"/>
              <a:t> </a:t>
            </a:r>
            <a:r>
              <a:rPr lang="cs-CZ" i="1" dirty="0" err="1" smtClean="0"/>
              <a:t>piceae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Škodlivý výskyt na smrku pichlavém v nadmořských výškách nad 700 m </a:t>
            </a:r>
            <a:r>
              <a:rPr lang="cs-CZ" dirty="0" err="1" smtClean="0"/>
              <a:t>n.m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nižších polohách se vyskytuje, avšak v omezené míře.</a:t>
            </a:r>
          </a:p>
          <a:p>
            <a:endParaRPr lang="cs-CZ" dirty="0" smtClean="0"/>
          </a:p>
          <a:p>
            <a:r>
              <a:rPr lang="cs-CZ" dirty="0" smtClean="0"/>
              <a:t>Může také silně parazitovat ojedinělé jedince smrku </a:t>
            </a:r>
            <a:r>
              <a:rPr lang="cs-CZ" dirty="0" err="1" smtClean="0"/>
              <a:t>ztepilého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Vnímavost hostitele je podmíněna geneticky.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Vyloučení výsadeb </a:t>
            </a:r>
            <a:r>
              <a:rPr lang="cs-CZ" dirty="0" err="1" smtClean="0"/>
              <a:t>smp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7300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EUROREGION ELBE / LABE  Ústí nad Labem 18.6.2015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Bildschirmpräsentation (4:3)</PresentationFormat>
  <Paragraphs>170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Motiv sady Office</vt:lpstr>
      <vt:lpstr>Stromy na exponovaných místech, zdravotní stav stromů v regionu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stav stromů v regionu</dc:title>
  <dc:creator>seflj</dc:creator>
  <cp:lastModifiedBy>vr</cp:lastModifiedBy>
  <cp:revision>47</cp:revision>
  <dcterms:created xsi:type="dcterms:W3CDTF">2015-06-02T05:25:49Z</dcterms:created>
  <dcterms:modified xsi:type="dcterms:W3CDTF">2015-06-22T14:07:56Z</dcterms:modified>
</cp:coreProperties>
</file>