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88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2" autoAdjust="0"/>
    <p:restoredTop sz="94658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9C68-75CD-4AC3-A118-80332F37073E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5D3-80CB-4140-B526-53E1A818EA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9C68-75CD-4AC3-A118-80332F37073E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5D3-80CB-4140-B526-53E1A818EA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9C68-75CD-4AC3-A118-80332F37073E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5D3-80CB-4140-B526-53E1A818EA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9C68-75CD-4AC3-A118-80332F37073E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5D3-80CB-4140-B526-53E1A818EA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9C68-75CD-4AC3-A118-80332F37073E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5D3-80CB-4140-B526-53E1A818EA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9C68-75CD-4AC3-A118-80332F37073E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5D3-80CB-4140-B526-53E1A818EA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9C68-75CD-4AC3-A118-80332F37073E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5D3-80CB-4140-B526-53E1A818EA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9C68-75CD-4AC3-A118-80332F37073E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5D3-80CB-4140-B526-53E1A818EA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9C68-75CD-4AC3-A118-80332F37073E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5D3-80CB-4140-B526-53E1A818EA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9C68-75CD-4AC3-A118-80332F37073E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B5D3-80CB-4140-B526-53E1A818EA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59C68-75CD-4AC3-A118-80332F37073E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22B5D3-80CB-4140-B526-53E1A818EAB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359C68-75CD-4AC3-A118-80332F37073E}" type="datetimeFigureOut">
              <a:rPr lang="cs-CZ" smtClean="0"/>
              <a:pPr/>
              <a:t>17.2.2016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22B5D3-80CB-4140-B526-53E1A818EAB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u="sng" dirty="0" smtClean="0"/>
              <a:t>Integrovaný záchranný systém České republiky – Ústeckého kraje</a:t>
            </a:r>
            <a:endParaRPr lang="cs-CZ" u="sng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cs-CZ" dirty="0" smtClean="0"/>
              <a:t>( dále jen IZS )</a:t>
            </a:r>
          </a:p>
          <a:p>
            <a:pPr algn="ctr"/>
            <a:endParaRPr lang="cs-CZ" dirty="0" smtClean="0"/>
          </a:p>
          <a:p>
            <a:pPr algn="l"/>
            <a:endParaRPr lang="cs-CZ" dirty="0"/>
          </a:p>
        </p:txBody>
      </p:sp>
      <p:pic>
        <p:nvPicPr>
          <p:cNvPr id="4" name="Obrázek 3" descr="HZ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789040"/>
            <a:ext cx="1809750" cy="2533650"/>
          </a:xfrm>
          <a:prstGeom prst="rect">
            <a:avLst/>
          </a:prstGeom>
        </p:spPr>
      </p:pic>
      <p:pic>
        <p:nvPicPr>
          <p:cNvPr id="5" name="Obrázek 4" descr="PČ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4293096"/>
            <a:ext cx="2847975" cy="1600200"/>
          </a:xfrm>
          <a:prstGeom prst="rect">
            <a:avLst/>
          </a:prstGeom>
        </p:spPr>
      </p:pic>
      <p:pic>
        <p:nvPicPr>
          <p:cNvPr id="6" name="Obrázek 5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293096"/>
            <a:ext cx="3428572" cy="1600000"/>
          </a:xfrm>
          <a:prstGeom prst="rect">
            <a:avLst/>
          </a:prstGeom>
        </p:spPr>
      </p:pic>
      <p:pic>
        <p:nvPicPr>
          <p:cNvPr id="1026" name="Picture 2" descr="C:\Users\tesar.d\Desktop\u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188640"/>
            <a:ext cx="1004104" cy="1326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431" y="404813"/>
            <a:ext cx="7538251" cy="591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k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4748" y="476250"/>
            <a:ext cx="7765616" cy="5848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č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7301" y="476250"/>
            <a:ext cx="8100510" cy="5848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313" y="347436"/>
            <a:ext cx="8218487" cy="59631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k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313" y="266188"/>
            <a:ext cx="8218487" cy="60525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0638" y="333375"/>
            <a:ext cx="7533837" cy="5991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313" y="369578"/>
            <a:ext cx="8218487" cy="59188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s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49" y="333375"/>
            <a:ext cx="8212214" cy="599122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ms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2479" y="333375"/>
            <a:ext cx="8030155" cy="5991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313" y="375606"/>
            <a:ext cx="8218487" cy="5906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u="sng" dirty="0" smtClean="0">
                <a:solidFill>
                  <a:schemeClr val="bg2">
                    <a:lumMod val="10000"/>
                  </a:schemeClr>
                </a:solidFill>
              </a:rPr>
              <a:t>Základní pojmy</a:t>
            </a:r>
            <a:r>
              <a:rPr lang="cs-CZ" sz="4000" b="1" u="sng" dirty="0" smtClean="0"/>
              <a:t>  </a:t>
            </a:r>
            <a:r>
              <a:rPr lang="cs-CZ" sz="1400" b="1" dirty="0" smtClean="0"/>
              <a:t/>
            </a:r>
            <a:br>
              <a:rPr lang="cs-CZ" sz="1400" b="1" dirty="0" smtClean="0"/>
            </a:br>
            <a:endParaRPr lang="cs-CZ" sz="1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900" dirty="0" smtClean="0"/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400" b="1" dirty="0" smtClean="0"/>
              <a:t>IZS</a:t>
            </a:r>
            <a:r>
              <a:rPr lang="cs-CZ" sz="2400" dirty="0" smtClean="0"/>
              <a:t> - koordinovaný postup jeho složek při přípravě na MU</a:t>
            </a:r>
            <a:br>
              <a:rPr lang="cs-CZ" sz="2400" dirty="0" smtClean="0"/>
            </a:br>
            <a:r>
              <a:rPr lang="cs-CZ" sz="2400" dirty="0" smtClean="0"/>
              <a:t>a při provádění záchranných a likvidačních prací.</a:t>
            </a: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900" dirty="0" smtClean="0"/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400" b="1" dirty="0" smtClean="0"/>
              <a:t>MU</a:t>
            </a:r>
            <a:r>
              <a:rPr lang="cs-CZ" sz="2400" dirty="0" smtClean="0"/>
              <a:t> - škodlivé působení sil a jevů vyvolaných činností člověka, přírodními vlivy, a také havárie, které ohrožují život zdraví, majetek nebo ŽP a vyžadují provedení </a:t>
            </a:r>
            <a:r>
              <a:rPr lang="cs-CZ" sz="2400" dirty="0" err="1" smtClean="0"/>
              <a:t>ZaL</a:t>
            </a:r>
            <a:r>
              <a:rPr lang="cs-CZ" sz="2400" dirty="0" smtClean="0"/>
              <a:t> prací.</a:t>
            </a: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900" dirty="0" smtClean="0"/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400" b="1" dirty="0" smtClean="0"/>
              <a:t>Záchranné práce</a:t>
            </a:r>
            <a:r>
              <a:rPr lang="cs-CZ" sz="2400" dirty="0" smtClean="0"/>
              <a:t> - činnost k odvrácení nebo omezení bezprostředního působení rizik vzniklých MU, zejména ve vztahu k ohrožení života, zdraví, majetku nebo ŽP, </a:t>
            </a: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400" dirty="0" smtClean="0"/>
              <a:t>a vedoucí k přerušení jejich příčin.</a:t>
            </a: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900" b="1" dirty="0" smtClean="0"/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2400" b="1" dirty="0" smtClean="0"/>
              <a:t>Likvidační práce</a:t>
            </a:r>
            <a:r>
              <a:rPr lang="cs-CZ" sz="2400" dirty="0" smtClean="0"/>
              <a:t> - činnost k odstranění následků způsobených MU.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8817" y="404813"/>
            <a:ext cx="7817478" cy="59197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750" y="336707"/>
            <a:ext cx="8147050" cy="59845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015" y="333375"/>
            <a:ext cx="8169082" cy="5991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288" y="650983"/>
            <a:ext cx="8291512" cy="535600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313" y="670567"/>
            <a:ext cx="8218487" cy="531684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313" y="673065"/>
            <a:ext cx="8218487" cy="53118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313" y="645312"/>
            <a:ext cx="8218487" cy="5367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4785" y="333375"/>
            <a:ext cx="7985542" cy="5991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313" y="618177"/>
            <a:ext cx="8218487" cy="54216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313" y="601390"/>
            <a:ext cx="8218487" cy="53821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4000" b="1" u="sng" dirty="0" smtClean="0">
                <a:solidFill>
                  <a:schemeClr val="bg2">
                    <a:lumMod val="10000"/>
                  </a:schemeClr>
                </a:solidFill>
              </a:rPr>
              <a:t>Složení IZS</a:t>
            </a:r>
            <a:endParaRPr lang="cs-CZ" sz="4000" b="1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1600" b="1" dirty="0" smtClean="0"/>
              <a:t>Základní složky IZS:</a:t>
            </a: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1600" dirty="0" smtClean="0"/>
              <a:t>- Hasičský záchranný sbor ČR,</a:t>
            </a:r>
          </a:p>
          <a:p>
            <a:pPr algn="just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1600" dirty="0" smtClean="0"/>
              <a:t>- Jednotky  požární  ochrany zařazené do plošného pokrytí kraje jednotkami požární </a:t>
            </a:r>
            <a:r>
              <a:rPr lang="cs-CZ" sz="1600" dirty="0" smtClean="0"/>
              <a:t> </a:t>
            </a:r>
          </a:p>
          <a:p>
            <a:pPr marL="0" indent="0" algn="just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1600" dirty="0"/>
              <a:t> </a:t>
            </a:r>
            <a:r>
              <a:rPr lang="cs-CZ" sz="1600" dirty="0" smtClean="0"/>
              <a:t>      </a:t>
            </a:r>
            <a:r>
              <a:rPr lang="cs-CZ" sz="1600" dirty="0" smtClean="0"/>
              <a:t>ochrany </a:t>
            </a:r>
            <a:r>
              <a:rPr lang="cs-CZ" sz="1600" dirty="0" smtClean="0"/>
              <a:t>(dobrovolní hasiči obcí)		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1600" dirty="0" smtClean="0"/>
              <a:t>- Zdravotnická záchranná služba,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1600" dirty="0" smtClean="0"/>
              <a:t>- Policie ČR.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cs-CZ" sz="1600" dirty="0" smtClean="0"/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1600" b="1" dirty="0" smtClean="0"/>
              <a:t>Ostatní složky IZS: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1600" dirty="0" smtClean="0"/>
              <a:t>- vyčleněné síly a prostředky ozbrojených sil,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1600" dirty="0" smtClean="0"/>
              <a:t>- ostatní ozbrojené bezpečnostní sbory,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1600" dirty="0" smtClean="0"/>
              <a:t>- ostatní záchranné sbory,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1600" dirty="0" smtClean="0"/>
              <a:t>- orgány ochrany veřejného zdraví,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1600" dirty="0" smtClean="0"/>
              <a:t>- havarijní, pohotovostní, odborné a jiné služby,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1600" dirty="0" smtClean="0"/>
              <a:t>- zařízení civilní ochrany,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1600" dirty="0" smtClean="0"/>
              <a:t>- neziskové organizace a sdružení občanů.</a:t>
            </a: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cs-CZ" sz="1600" dirty="0" smtClean="0"/>
              <a:t>Tyto složky poskytují při Z a L pracích plánovanou pomoc na vyžádání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313" y="639223"/>
            <a:ext cx="8218487" cy="5379528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3904" y="333375"/>
            <a:ext cx="8027305" cy="5991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z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1158" y="333375"/>
            <a:ext cx="8032796" cy="5991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z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0156" y="333375"/>
            <a:ext cx="7954801" cy="5991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z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5990" y="333375"/>
            <a:ext cx="7983133" cy="5991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7277" y="333375"/>
            <a:ext cx="7980559" cy="5991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z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436" y="333375"/>
            <a:ext cx="8040240" cy="5991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z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8580" y="333375"/>
            <a:ext cx="7977952" cy="5991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z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9493" y="333375"/>
            <a:ext cx="7896127" cy="5991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z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219" y="333375"/>
            <a:ext cx="7998674" cy="5991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9350" y="815975"/>
            <a:ext cx="6867525" cy="5153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z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4148" y="333375"/>
            <a:ext cx="8006816" cy="5991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z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7561" y="333375"/>
            <a:ext cx="7959991" cy="5991225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z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000" y="333375"/>
            <a:ext cx="7983113" cy="5991225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u="sng" dirty="0" smtClean="0">
                <a:solidFill>
                  <a:schemeClr val="bg2">
                    <a:lumMod val="10000"/>
                  </a:schemeClr>
                </a:solidFill>
              </a:rPr>
              <a:t>ZÁVĚR</a:t>
            </a:r>
            <a:endParaRPr lang="cs-CZ" sz="4000" b="1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Tyto základní složky plní úkoly v případě mimořádné události a krizové situace </a:t>
            </a:r>
            <a:r>
              <a:rPr lang="cs-CZ" b="1" dirty="0" smtClean="0"/>
              <a:t>koordinovaně za řízení velitele zásahu</a:t>
            </a:r>
            <a:r>
              <a:rPr lang="cs-CZ" dirty="0" smtClean="0"/>
              <a:t>, tím je ve většině případů příslušník Hasičského záchranného sboru</a:t>
            </a:r>
          </a:p>
          <a:p>
            <a:r>
              <a:rPr lang="cs-CZ" dirty="0" smtClean="0"/>
              <a:t>Hlavní právní dokument pro </a:t>
            </a:r>
            <a:r>
              <a:rPr lang="cs-CZ" b="1" dirty="0" smtClean="0"/>
              <a:t>společné řešení </a:t>
            </a:r>
            <a:r>
              <a:rPr lang="cs-CZ" dirty="0" smtClean="0"/>
              <a:t>mimořádných událostí a krizových situací je : </a:t>
            </a:r>
          </a:p>
          <a:p>
            <a:pPr algn="ctr">
              <a:buNone/>
            </a:pPr>
            <a:r>
              <a:rPr lang="cs-CZ" b="1" dirty="0" smtClean="0"/>
              <a:t>Zákon číslo 239/2000 Sb. </a:t>
            </a:r>
          </a:p>
          <a:p>
            <a:pPr algn="ctr">
              <a:buNone/>
            </a:pPr>
            <a:r>
              <a:rPr lang="cs-CZ" b="1" dirty="0" smtClean="0"/>
              <a:t>o integrovaném záchranném systému a o změně některých zákonů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altLang="cs-CZ" sz="3600" u="sng" dirty="0" smtClean="0">
                <a:solidFill>
                  <a:srgbClr val="FF0000"/>
                </a:solidFill>
                <a:latin typeface="Bodoni MT Black" pitchFamily="18" charset="0"/>
              </a:rPr>
              <a:t>Užívejme života bez mimořádných událostí a krizových situací</a:t>
            </a:r>
            <a:r>
              <a:rPr lang="cs-CZ" altLang="cs-CZ" sz="3600" u="sng" dirty="0" smtClean="0">
                <a:solidFill>
                  <a:srgbClr val="FF0000"/>
                </a:solidFill>
              </a:rPr>
              <a:t/>
            </a:r>
            <a:br>
              <a:rPr lang="cs-CZ" altLang="cs-CZ" sz="3600" u="sng" dirty="0" smtClean="0">
                <a:solidFill>
                  <a:srgbClr val="FF0000"/>
                </a:solidFill>
              </a:rPr>
            </a:br>
            <a:endParaRPr lang="cs-CZ" sz="3600" u="sng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187624" y="1556792"/>
            <a:ext cx="6768751" cy="3287464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5" name="Obdélník 4"/>
          <p:cNvSpPr/>
          <p:nvPr/>
        </p:nvSpPr>
        <p:spPr>
          <a:xfrm>
            <a:off x="3347864" y="5085184"/>
            <a:ext cx="2795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b="1" i="1" dirty="0" smtClean="0">
                <a:solidFill>
                  <a:srgbClr val="FF0000"/>
                </a:solidFill>
              </a:rPr>
              <a:t>Děkujeme za pozornost.</a:t>
            </a:r>
            <a:endParaRPr lang="cs-CZ" altLang="cs-CZ" b="1" i="1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843808" y="5589240"/>
            <a:ext cx="3762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altLang="cs-CZ" b="1" i="1" dirty="0" smtClean="0">
                <a:solidFill>
                  <a:srgbClr val="FF0000"/>
                </a:solidFill>
              </a:rPr>
              <a:t>Pracoviště </a:t>
            </a:r>
            <a:r>
              <a:rPr lang="cs-CZ" altLang="cs-CZ" b="1" i="1" dirty="0" smtClean="0">
                <a:solidFill>
                  <a:srgbClr val="FF0000"/>
                </a:solidFill>
              </a:rPr>
              <a:t>krizového řízení</a:t>
            </a:r>
          </a:p>
          <a:p>
            <a:pPr algn="ctr"/>
            <a:r>
              <a:rPr lang="cs-CZ" altLang="cs-CZ" b="1" i="1" dirty="0" smtClean="0">
                <a:solidFill>
                  <a:srgbClr val="FF0000"/>
                </a:solidFill>
              </a:rPr>
              <a:t>Krajského úřadu Ústeckého kraje</a:t>
            </a:r>
            <a:endParaRPr lang="cs-CZ" altLang="cs-CZ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9031" y="754856"/>
            <a:ext cx="6877050" cy="5219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8081" y="783431"/>
            <a:ext cx="6838950" cy="5162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4269" y="812006"/>
            <a:ext cx="6886575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4269" y="792956"/>
            <a:ext cx="6886575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2844" y="788194"/>
            <a:ext cx="6829425" cy="5153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</TotalTime>
  <Words>129</Words>
  <Application>Microsoft Office PowerPoint</Application>
  <PresentationFormat>Předvádění na obrazovce (4:3)</PresentationFormat>
  <Paragraphs>38</Paragraphs>
  <Slides>44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Tok</vt:lpstr>
      <vt:lpstr>Integrovaný záchranný systém České republiky – Ústeckého kraje</vt:lpstr>
      <vt:lpstr>Základní pojmy   </vt:lpstr>
      <vt:lpstr>Složení IZS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ZÁVĚR</vt:lpstr>
      <vt:lpstr>Užívejme života bez mimořádných událostí a krizových situací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Integrovaný záchranný systém České republiky</dc:title>
  <dc:creator>tesar.d</dc:creator>
  <cp:lastModifiedBy>Čermák Jiří</cp:lastModifiedBy>
  <cp:revision>18</cp:revision>
  <dcterms:created xsi:type="dcterms:W3CDTF">2015-04-02T13:33:03Z</dcterms:created>
  <dcterms:modified xsi:type="dcterms:W3CDTF">2016-02-17T12:11:01Z</dcterms:modified>
</cp:coreProperties>
</file>