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8.xml.rels" ContentType="application/vnd.openxmlformats-package.relationships+xml"/>
  <Override PartName="/ppt/notesSlides/_rels/notesSlide5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_rels/presentation.xml.rels" ContentType="application/vnd.openxmlformats-package.relationships+xml"/>
  <Override PartName="/ppt/media/image22.wmf" ContentType="image/x-wmf"/>
  <Override PartName="/ppt/media/image8.png" ContentType="image/png"/>
  <Override PartName="/ppt/media/image4.png" ContentType="image/png"/>
  <Override PartName="/ppt/media/image23.png" ContentType="image/png"/>
  <Override PartName="/ppt/media/image17.png" ContentType="image/png"/>
  <Override PartName="/ppt/media/image13.png" ContentType="image/png"/>
  <Override PartName="/ppt/media/image9.png" ContentType="image/png"/>
  <Override PartName="/ppt/media/image5.png" ContentType="image/png"/>
  <Override PartName="/ppt/media/image24.png" ContentType="image/png"/>
  <Override PartName="/ppt/media/image1.png" ContentType="image/png"/>
  <Override PartName="/ppt/media/image20.png" ContentType="image/png"/>
  <Override PartName="/ppt/media/image18.png" ContentType="image/png"/>
  <Override PartName="/ppt/media/image14.png" ContentType="image/png"/>
  <Override PartName="/ppt/media/image10.png" ContentType="image/png"/>
  <Override PartName="/ppt/media/image6.png" ContentType="image/png"/>
  <Override PartName="/ppt/media/image2.png" ContentType="image/png"/>
  <Override PartName="/ppt/media/image21.png" ContentType="image/png"/>
  <Override PartName="/ppt/media/image19.png" ContentType="image/png"/>
  <Override PartName="/ppt/media/image15.png" ContentType="image/png"/>
  <Override PartName="/ppt/media/image11.png" ContentType="image/png"/>
  <Override PartName="/ppt/media/image7.png" ContentType="image/png"/>
  <Override PartName="/ppt/media/image3.png" ContentType="image/png"/>
  <Override PartName="/ppt/media/image25.jpeg" ContentType="image/jpeg"/>
  <Override PartName="/ppt/media/image16.png" ContentType="image/png"/>
  <Override PartName="/ppt/media/image12.png" ContentType="image/png"/>
  <Override PartName="/ppt/slideLayouts/slideLayout6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2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cs-CZ"/>
              <a:t>Klikněte pro úpravu formátu komentářů</a:t>
            </a:r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cs-CZ"/>
              <a:t>&lt;záhlaví&gt;</a:t>
            </a:r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cs-CZ"/>
              <a:t>&lt;datum/čas&gt;</a:t>
            </a:r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cs-CZ"/>
              <a:t>&lt;zápatí&gt;</a:t>
            </a:r>
            <a:endParaRPr/>
          </a:p>
        </p:txBody>
      </p:sp>
      <p:sp>
        <p:nvSpPr>
          <p:cNvPr id="19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F11D7D7C-0D7F-4332-BAB0-7A4FA9815016}" type="slidenum">
              <a:rPr lang="cs-CZ"/>
              <a:t>&lt;číslo&gt;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266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fld id="{EEC9CEB6-E451-40D8-BBA5-22016990E2C9}" type="slidenum">
              <a:rPr lang="cs-CZ" sz="1200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268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fld id="{3E2B2FD5-124E-4993-883E-B68B2F44A302}" type="slidenum">
              <a:rPr lang="cs-CZ" sz="1200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98760" y="2247120"/>
            <a:ext cx="7772040" cy="3334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7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98760" y="2247120"/>
            <a:ext cx="7772040" cy="3334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1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11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698760" y="2247120"/>
            <a:ext cx="7772040" cy="3334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5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15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698760" y="2247120"/>
            <a:ext cx="7772040" cy="3334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98760" y="2247120"/>
            <a:ext cx="7772040" cy="3334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8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18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Obrázek 6"/>
          <p:cNvPicPr/>
          <p:nvPr/>
        </p:nvPicPr>
        <p:blipFill>
          <a:blip r:embed="rId2"/>
          <a:srcRect b="1262" l="207" r="239" t="0"/>
          <a:stretch>
            <a:fillRect/>
          </a:stretch>
        </p:blipFill>
        <p:spPr>
          <a:xfrm>
            <a:off x="0" y="5033880"/>
            <a:ext cx="9143640" cy="1829880"/>
          </a:xfrm>
          <a:prstGeom prst="rect">
            <a:avLst/>
          </a:prstGeom>
          <a:ln w="9360">
            <a:noFill/>
          </a:ln>
        </p:spPr>
      </p:pic>
      <p:pic>
        <p:nvPicPr>
          <p:cNvPr descr="" id="1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98760" y="2247120"/>
            <a:ext cx="7772040" cy="146952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4000">
                <a:solidFill>
                  <a:srgbClr val="055b9b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cs-CZ"/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cs-CZ"/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cs-CZ"/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cs-CZ"/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cs-CZ"/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cs-CZ"/>
              <a:t>Šestá úroveň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cs-CZ"/>
              <a:t>Sedmá úroveň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" name="Obrázek 6"/>
          <p:cNvPicPr/>
          <p:nvPr/>
        </p:nvPicPr>
        <p:blipFill>
          <a:blip r:embed="rId2"/>
          <a:srcRect b="1262" l="207" r="239" t="0"/>
          <a:stretch>
            <a:fillRect/>
          </a:stretch>
        </p:blipFill>
        <p:spPr>
          <a:xfrm>
            <a:off x="0" y="5033880"/>
            <a:ext cx="9143640" cy="1829880"/>
          </a:xfrm>
          <a:prstGeom prst="rect">
            <a:avLst/>
          </a:prstGeom>
          <a:ln w="936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3000">
                <a:solidFill>
                  <a:srgbClr val="055b9b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/>
          <a:p>
            <a:pPr>
              <a:buSzPct val="25000"/>
              <a:buFont typeface="StarSymbol"/>
              <a:buChar char=""/>
            </a:pPr>
            <a:r>
              <a:rPr lang="cs-CZ" sz="2000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cs-CZ" sz="2000">
                <a:solidFill>
                  <a:srgbClr val="000000"/>
                </a:solidFill>
                <a:latin typeface="Arial"/>
              </a:rPr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cs-CZ" sz="2000">
                <a:solidFill>
                  <a:srgbClr val="000000"/>
                </a:solidFill>
                <a:latin typeface="Arial"/>
              </a:rPr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cs-CZ" sz="2000">
                <a:solidFill>
                  <a:srgbClr val="000000"/>
                </a:solidFill>
                <a:latin typeface="Arial"/>
              </a:rPr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cs-CZ" sz="2000">
                <a:solidFill>
                  <a:srgbClr val="000000"/>
                </a:solidFill>
                <a:latin typeface="Arial"/>
              </a:rPr>
              <a:t>Šestá úroveň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cs-CZ" sz="2000">
                <a:solidFill>
                  <a:srgbClr val="000000"/>
                </a:solidFill>
                <a:latin typeface="Arial"/>
              </a:rPr>
              <a:t>Sedmá úroveňKliknutím lze upravit styly předlohy textu.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cs-CZ">
                <a:solidFill>
                  <a:srgbClr val="000000"/>
                </a:solidFill>
                <a:latin typeface="Arial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Font charset="2" typeface="Wingdings"/>
              <a:buChar char=""/>
            </a:pPr>
            <a:r>
              <a:rPr lang="cs-CZ" sz="1600">
                <a:solidFill>
                  <a:srgbClr val="000000"/>
                </a:solidFill>
                <a:latin typeface="Arial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Font charset="2" typeface="Wingdings"/>
              <a:buChar char=""/>
            </a:pPr>
            <a:r>
              <a:rPr lang="cs-CZ" sz="1400">
                <a:solidFill>
                  <a:srgbClr val="000000"/>
                </a:solidFill>
                <a:latin typeface="Arial"/>
              </a:rPr>
              <a:t>Čtvrtá úroveň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BD49782A-7F56-43D6-B194-ACF3B6A03D13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6" name="Obrázek 6"/>
          <p:cNvPicPr/>
          <p:nvPr/>
        </p:nvPicPr>
        <p:blipFill>
          <a:blip r:embed="rId2"/>
          <a:srcRect b="1262" l="207" r="239" t="0"/>
          <a:stretch>
            <a:fillRect/>
          </a:stretch>
        </p:blipFill>
        <p:spPr>
          <a:xfrm>
            <a:off x="0" y="5033880"/>
            <a:ext cx="9143640" cy="1829880"/>
          </a:xfrm>
          <a:prstGeom prst="rect">
            <a:avLst/>
          </a:prstGeom>
          <a:ln w="936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3000">
                <a:solidFill>
                  <a:srgbClr val="055b9b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/>
          <a:p>
            <a:pPr>
              <a:buSzPct val="25000"/>
              <a:buFont typeface="StarSymbol"/>
              <a:buChar char="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Šestá úroveň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Sedmá úroveňKliknutím lze upravit styly předlohy textu.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cs-CZ" sz="2000">
                <a:solidFill>
                  <a:srgbClr val="000000"/>
                </a:solidFill>
                <a:latin typeface="Arial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Font charset="2" typeface="Wingdings"/>
              <a:buChar char=""/>
            </a:pPr>
            <a:r>
              <a:rPr lang="cs-CZ" sz="1600">
                <a:solidFill>
                  <a:srgbClr val="000000"/>
                </a:solidFill>
                <a:latin typeface="Arial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Font charset="2" typeface="Wingdings"/>
              <a:buChar char=""/>
            </a:pPr>
            <a:r>
              <a:rPr lang="cs-CZ" sz="1400">
                <a:solidFill>
                  <a:srgbClr val="000000"/>
                </a:solidFill>
                <a:latin typeface="Arial"/>
              </a:rPr>
              <a:t>Čtvrtá úroveň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sldNum"/>
          </p:nvPr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CB409C79-5C4F-4140-8977-F990DCCE5A03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4" name="Obrázek 6"/>
          <p:cNvPicPr/>
          <p:nvPr/>
        </p:nvPicPr>
        <p:blipFill>
          <a:blip r:embed="rId2"/>
          <a:srcRect b="1262" l="207" r="239" t="0"/>
          <a:stretch>
            <a:fillRect/>
          </a:stretch>
        </p:blipFill>
        <p:spPr>
          <a:xfrm>
            <a:off x="0" y="5033880"/>
            <a:ext cx="9143640" cy="1829880"/>
          </a:xfrm>
          <a:prstGeom prst="rect">
            <a:avLst/>
          </a:prstGeom>
          <a:ln w="9360">
            <a:noFill/>
          </a:ln>
        </p:spPr>
      </p:pic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3000">
                <a:solidFill>
                  <a:srgbClr val="055b9b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sldNum"/>
          </p:nvPr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8AB9E141-9B11-4C65-A399-7B922CE33642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cs-CZ"/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cs-CZ"/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cs-CZ"/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cs-CZ"/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cs-CZ"/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cs-CZ"/>
              <a:t>Šestá úroveň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cs-CZ"/>
              <a:t>Sedmá úroveň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2" name="Obrázek 6"/>
          <p:cNvPicPr/>
          <p:nvPr/>
        </p:nvPicPr>
        <p:blipFill>
          <a:blip r:embed="rId2"/>
          <a:srcRect b="1262" l="207" r="239" t="0"/>
          <a:stretch>
            <a:fillRect/>
          </a:stretch>
        </p:blipFill>
        <p:spPr>
          <a:xfrm>
            <a:off x="0" y="5033880"/>
            <a:ext cx="9143640" cy="1829880"/>
          </a:xfrm>
          <a:prstGeom prst="rect">
            <a:avLst/>
          </a:prstGeom>
          <a:ln w="9360">
            <a:noFill/>
          </a:ln>
        </p:spPr>
      </p:pic>
      <p:sp>
        <p:nvSpPr>
          <p:cNvPr id="153" name="PlaceHolder 1"/>
          <p:cNvSpPr>
            <a:spLocks noGrp="1"/>
          </p:cNvSpPr>
          <p:nvPr>
            <p:ph type="sldNum"/>
          </p:nvPr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E8253DFA-119B-4D9F-B27D-7F5DBF643F85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cs-CZ"/>
              <a:t>Klikněte pro úpravu formátu textu nadpisu</a:t>
            </a:r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cs-CZ"/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cs-CZ"/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cs-CZ"/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cs-CZ"/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cs-CZ"/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cs-CZ"/>
              <a:t>Šestá úroveň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cs-CZ"/>
              <a:t>Sedmá úroveň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miroslav.richter@ujep.cz" TargetMode="External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4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://en.wikipedia.org/wiki/TWh" TargetMode="External"/><Relationship Id="rId2" Type="http://schemas.openxmlformats.org/officeDocument/2006/relationships/hyperlink" Target="http://en.wikipedia.org/wiki/Member_state_of_the_European_Union" TargetMode="External"/><Relationship Id="rId3" Type="http://schemas.openxmlformats.org/officeDocument/2006/relationships/hyperlink" Target="http://en.wikipedia.org/wiki/The_World" TargetMode="External"/><Relationship Id="rId4" Type="http://schemas.openxmlformats.org/officeDocument/2006/relationships/hyperlink" Target="http://en.wikipedia.org/wiki/The_World" TargetMode="External"/><Relationship Id="rId5" Type="http://schemas.openxmlformats.org/officeDocument/2006/relationships/hyperlink" Target="http://en.wikipedia.org/wiki/The_World" TargetMode="External"/><Relationship Id="rId6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://issar.cenia.cz/issar/page.php?id=1656" TargetMode="External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4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698400" y="1125360"/>
            <a:ext cx="7772040" cy="146952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0000"/>
              </a:lnSpc>
            </a:pPr>
            <a:r>
              <a:rPr b="1" lang="cs-CZ" sz="3600">
                <a:solidFill>
                  <a:srgbClr val="055b9b"/>
                </a:solidFill>
                <a:latin typeface="Arial"/>
              </a:rPr>
              <a:t>Biomasa – bude záchranou?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1266840" y="3573360"/>
            <a:ext cx="6041520" cy="136800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80000"/>
              </a:lnSpc>
            </a:pPr>
            <a:r>
              <a:rPr b="1" lang="cs-CZ" sz="9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4000">
                <a:solidFill>
                  <a:srgbClr val="055b9b"/>
                </a:solidFill>
                <a:latin typeface="Arial"/>
              </a:rPr>
              <a:t>Ing. Miroslav Richter, Ph.D., EUR ING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 algn="ctr">
              <a:lnSpc>
                <a:spcPct val="80000"/>
              </a:lnSpc>
            </a:pPr>
            <a:r>
              <a:rPr b="1" lang="cs-CZ" sz="4000">
                <a:solidFill>
                  <a:srgbClr val="055b9b"/>
                </a:solidFill>
                <a:latin typeface="Arial"/>
              </a:rPr>
              <a:t>                  </a:t>
            </a:r>
            <a:r>
              <a:rPr b="1" lang="cs-CZ" sz="40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4000">
                <a:solidFill>
                  <a:srgbClr val="055b9b"/>
                </a:solidFill>
                <a:latin typeface="Arial"/>
              </a:rPr>
              <a:t>                                                </a:t>
            </a:r>
            <a:r>
              <a:rPr b="1" lang="cs-CZ" sz="4000" u="sng">
                <a:solidFill>
                  <a:srgbClr val="0000ff"/>
                </a:solidFill>
                <a:latin typeface="Arial"/>
                <a:hlinkClick r:id="rId1"/>
              </a:rPr>
              <a:t>miroslav.richter@ujep.cz</a:t>
            </a:r>
            <a:endParaRPr/>
          </a:p>
          <a:p>
            <a:pPr>
              <a:lnSpc>
                <a:spcPct val="80000"/>
              </a:lnSpc>
            </a:pPr>
            <a:r>
              <a:rPr b="1" lang="cs-CZ" sz="900">
                <a:solidFill>
                  <a:srgbClr val="055b9b"/>
                </a:solidFill>
                <a:latin typeface="Arial"/>
              </a:rPr>
              <a:t>      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5427443F-8A1F-49E4-B01B-A015F18F509F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pic>
        <p:nvPicPr>
          <p:cNvPr descr="" id="22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5640" y="332640"/>
            <a:ext cx="8136720" cy="568836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24000" y="115920"/>
            <a:ext cx="8640360" cy="46926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Průměrný přívod živin do půdy v organických hnojivech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ff0000"/>
                </a:solidFill>
                <a:latin typeface="Arial"/>
              </a:rPr>
              <a:t>                                                           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(kg / ha zemědělské půdy)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Rok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1985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1990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1995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2000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2005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2006     2007, 2008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055b9b"/>
                </a:solidFill>
                <a:latin typeface="Arial"/>
              </a:rPr>
              <a:t>Započtená z. p.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4 327 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4 287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4 280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4 100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4 000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4 000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4 000</a:t>
            </a:r>
            <a:endParaRPr/>
          </a:p>
          <a:p>
            <a:pPr>
              <a:lnSpc>
                <a:spcPct val="100000"/>
              </a:lnSpc>
            </a:pPr>
            <a:r>
              <a:rPr lang="cs-CZ" sz="1000">
                <a:solidFill>
                  <a:srgbClr val="000000"/>
                </a:solidFill>
                <a:latin typeface="Arial"/>
              </a:rPr>
              <a:t>(tis. ha)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055b9b"/>
                </a:solidFill>
                <a:latin typeface="Arial"/>
              </a:rPr>
              <a:t>N</a:t>
            </a:r>
            <a:r>
              <a:rPr lang="cs-CZ" sz="1000">
                <a:solidFill>
                  <a:srgbClr val="055b9b"/>
                </a:solidFill>
                <a:latin typeface="Arial"/>
              </a:rPr>
              <a:t>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41,0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41,5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 7,0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24,2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21,5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21,2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21,1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055b9b"/>
                </a:solidFill>
                <a:latin typeface="Arial"/>
              </a:rPr>
              <a:t>P2O5</a:t>
            </a:r>
            <a:r>
              <a:rPr lang="cs-CZ" sz="1000">
                <a:solidFill>
                  <a:srgbClr val="055b9b"/>
                </a:solidFill>
                <a:latin typeface="Arial"/>
              </a:rPr>
              <a:t>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25,5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26,0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17,7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16,6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13,8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13,7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13,7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055b9b"/>
                </a:solidFill>
                <a:latin typeface="Arial"/>
              </a:rPr>
              <a:t>K2O</a:t>
            </a:r>
            <a:r>
              <a:rPr lang="cs-CZ" sz="1000">
                <a:solidFill>
                  <a:srgbClr val="055b9b"/>
                </a:solidFill>
                <a:latin typeface="Arial"/>
              </a:rPr>
              <a:t>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47,1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 47,0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29,3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25,3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22,3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21,9 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000">
                <a:solidFill>
                  <a:srgbClr val="000000"/>
                </a:solidFill>
                <a:latin typeface="Arial"/>
              </a:rPr>
              <a:t>22,0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000000"/>
                </a:solidFill>
                <a:latin typeface="Arial"/>
              </a:rPr>
              <a:t>Celkem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113,6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114,5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74,0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66,1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57,6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56,8 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000">
                <a:solidFill>
                  <a:srgbClr val="000000"/>
                </a:solidFill>
                <a:latin typeface="Arial"/>
              </a:rPr>
              <a:t>56,8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55b9b"/>
                </a:solidFill>
                <a:latin typeface="Arial"/>
              </a:rPr>
              <a:t>statková hnojiva vnášejí do půdy biomasu, tj. </a:t>
            </a:r>
            <a:r>
              <a:rPr b="1" lang="cs-CZ" sz="2000">
                <a:solidFill>
                  <a:srgbClr val="ff3300"/>
                </a:solidFill>
                <a:latin typeface="Arial"/>
              </a:rPr>
              <a:t>uhlíkaté sloučeniny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 nezbytné pro tvorbu humusu. Ten zajišťuje hrudkovitou strukturu a tím porozitu - vyšší sorpci živin a vody v pórech půdy.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při poklesu stavů hospodářských zvířat je statkových hnojiv kritický nedostatek.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výrazně klesají dávky čistých živin a organické hmoty do zemědělské půdy.</a:t>
            </a:r>
            <a:endParaRPr/>
          </a:p>
          <a:p>
            <a:pPr>
              <a:lnSpc>
                <a:spcPct val="100000"/>
              </a:lnSpc>
            </a:pPr>
            <a:r>
              <a:rPr i="1" lang="cs-CZ" sz="2000">
                <a:solidFill>
                  <a:srgbClr val="000000"/>
                </a:solidFill>
                <a:latin typeface="Calibri"/>
              </a:rPr>
              <a:t>Zdroj: VÚRV, v.v.i.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6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684360" y="663480"/>
            <a:ext cx="7703640" cy="5781240"/>
          </a:xfrm>
          <a:prstGeom prst="rect">
            <a:avLst/>
          </a:prstGeom>
          <a:ln w="936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179280" y="189000"/>
            <a:ext cx="8784720" cy="456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Calibri"/>
              </a:rPr>
              <a:t>Stavy hospodářských zvířat v r. 2007, trvale klesají </a:t>
            </a:r>
            <a:endParaRPr/>
          </a:p>
        </p:txBody>
      </p:sp>
      <p:sp>
        <p:nvSpPr>
          <p:cNvPr id="228" name="CustomShape 2"/>
          <p:cNvSpPr/>
          <p:nvPr/>
        </p:nvSpPr>
        <p:spPr>
          <a:xfrm>
            <a:off x="34920" y="6021360"/>
            <a:ext cx="791640" cy="360"/>
          </a:xfrm>
          <a:prstGeom prst="straightConnector1">
            <a:avLst/>
          </a:prstGeom>
          <a:noFill/>
          <a:ln w="38160">
            <a:solidFill>
              <a:srgbClr val="57db83"/>
            </a:solidFill>
            <a:round/>
            <a:tailEnd len="med" type="arrow" w="med"/>
          </a:ln>
        </p:spPr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79280" y="333360"/>
            <a:ext cx="8856360" cy="70390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3300"/>
                </a:solidFill>
                <a:latin typeface="Times New Roman"/>
              </a:rPr>
              <a:t>O b i l n i n 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Plodina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Produkt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Suš.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Odběr živin (kg/t)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(%)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N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P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P2O5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K             K2O      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zrno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17,9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3,3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7,6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3,7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4,5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Pšenice ozimá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sláma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5,2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0,9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2,1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10,0        12,0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celkem č.ž.           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23,1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4,2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9,7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13,7        16,5     (49,3)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zrno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18,3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3,2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7,3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3,5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4,2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Pšenice jarní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sláma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4,6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0,8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1,8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10,5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12,6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celkem č.ž.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22,9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4,0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9,1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14,0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16,8   (48,8)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zrno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16,0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3,5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8,0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4,5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5,4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Kukuřice na zrno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sláma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85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9,0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1,1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2,5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16,0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19,3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celkem č.ž.          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25,0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4,6          10,5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20,5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24,7   (60,2)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c00000"/>
                </a:solidFill>
                <a:latin typeface="Arial"/>
              </a:rPr>
              <a:t>Bilance živin je počítána beze ztrát živin vyplavováním vodou a odběrem živin nesklízenými částmi  rostlin  nebo  plevely.</a:t>
            </a:r>
            <a:endParaRPr/>
          </a:p>
        </p:txBody>
      </p:sp>
      <p:sp>
        <p:nvSpPr>
          <p:cNvPr id="230" name="CustomShape 2"/>
          <p:cNvSpPr/>
          <p:nvPr/>
        </p:nvSpPr>
        <p:spPr>
          <a:xfrm>
            <a:off x="8459640" y="1484280"/>
            <a:ext cx="360" cy="864720"/>
          </a:xfrm>
          <a:prstGeom prst="straightConnector1">
            <a:avLst/>
          </a:prstGeom>
          <a:noFill/>
          <a:ln w="38160">
            <a:solidFill>
              <a:srgbClr val="57db83"/>
            </a:solidFill>
            <a:round/>
            <a:tailEnd len="med" type="arrow" w="med"/>
          </a:ln>
        </p:spPr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24000" y="404640"/>
            <a:ext cx="8712000" cy="61250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O l e j n i n 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Plodina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Produkt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Suš.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Odběr živin (kg/t)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(%)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 N           P         P2O5       K        K2O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                                 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semeno   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90            33,5      7,0      16,0         8,3     10,0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Řepka olejka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         sláma                           85              6,6      1,3        3,0       19,0     22,9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00000"/>
                </a:solidFill>
                <a:latin typeface="Calibri"/>
              </a:rPr>
              <a:t>                                 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celkem č.ž.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40,1      8,3      19,0       27,3     32,9   (92,0)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                                 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semeno                        92            28,0      7,0      16,0      19,9     24,0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55b9b"/>
                </a:solidFill>
                <a:latin typeface="Calibri"/>
              </a:rPr>
              <a:t>Slunečnice </a:t>
            </a:r>
            <a:r>
              <a:rPr lang="cs-CZ" sz="2400">
                <a:solidFill>
                  <a:srgbClr val="000000"/>
                </a:solidFill>
                <a:latin typeface="Calibri"/>
              </a:rPr>
              <a:t>              sláma                            90            15,0      2,2        5,0      41,5     50,0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000000"/>
                </a:solidFill>
                <a:latin typeface="Calibri"/>
              </a:rPr>
              <a:t>                                  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celkem č.ž.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Calibri"/>
              </a:rPr>
              <a:t>  43,0      9,2      21,0      61,4    74,0  (138,0)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c00000"/>
                </a:solidFill>
                <a:latin typeface="Arial"/>
              </a:rPr>
              <a:t>Bilance živin je poč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í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t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á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na beze ztr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á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t živin vyplavov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á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n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í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m vodou a odběrem živin neskl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í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zenými č</a:t>
            </a:r>
            <a:r>
              <a:rPr b="1" lang="cs-CZ" sz="2000">
                <a:solidFill>
                  <a:srgbClr val="c00000"/>
                </a:solidFill>
                <a:latin typeface="Calibri"/>
              </a:rPr>
              <a:t>á</a:t>
            </a:r>
            <a:r>
              <a:rPr b="1" lang="cs-CZ" sz="2000">
                <a:solidFill>
                  <a:srgbClr val="c00000"/>
                </a:solidFill>
                <a:latin typeface="Arial"/>
              </a:rPr>
              <a:t>stmi rostlin  nebo  plevely.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Calibri"/>
              </a:rPr>
              <a:t>                                  </a:t>
            </a:r>
            <a:endParaRPr/>
          </a:p>
        </p:txBody>
      </p:sp>
      <p:sp>
        <p:nvSpPr>
          <p:cNvPr id="232" name="CustomShape 2"/>
          <p:cNvSpPr/>
          <p:nvPr/>
        </p:nvSpPr>
        <p:spPr>
          <a:xfrm>
            <a:off x="8604360" y="1484280"/>
            <a:ext cx="360" cy="864720"/>
          </a:xfrm>
          <a:prstGeom prst="straightConnector1">
            <a:avLst/>
          </a:prstGeom>
          <a:noFill/>
          <a:ln w="38160">
            <a:solidFill>
              <a:srgbClr val="57db83"/>
            </a:solidFill>
            <a:round/>
            <a:tailEnd len="med" type="arrow" w="med"/>
          </a:ln>
        </p:spPr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08000" y="46080"/>
            <a:ext cx="8578440" cy="50292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Rozhodující požadavky pro pěstování biomasy: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08000" y="620640"/>
            <a:ext cx="8856360" cy="56876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Vyrovnaná bilance živin,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tj. pravidelná dodávka odebraných živin: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statkovými hnojivy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(nedostatek)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průmyslovými hnojivy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(ceny)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Vyrovnaný poměr mezi anorganickou a organickou složkou půdy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– uhlíkatých sloučenin - nedostatek organických vede ke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snížení sorpční kapacity půdy pro vázání vody a živin!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Komposty jsou pro zemědělce drahé,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 v krajním případě se i </a:t>
            </a:r>
            <a:r>
              <a:rPr b="1" lang="cs-CZ" sz="2000">
                <a:solidFill>
                  <a:srgbClr val="ff3300"/>
                </a:solidFill>
                <a:latin typeface="Arial"/>
              </a:rPr>
              <a:t>spalují!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Ochrana půdy před erozí: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větrnou 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(snížit rozlohu parcel + větrolamy)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vodní    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(upravit technologie orby a setí)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Potřeba regulace vodního režimu: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meliorace     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(vložené náklady)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zavlažování   </a:t>
            </a:r>
            <a:r>
              <a:rPr lang="cs-CZ" sz="2000">
                <a:solidFill>
                  <a:srgbClr val="ff3300"/>
                </a:solidFill>
                <a:latin typeface="Arial"/>
              </a:rPr>
              <a:t>(   _  „   _  ) </a:t>
            </a:r>
            <a:endParaRPr/>
          </a:p>
          <a:p>
            <a:pPr>
              <a:lnSpc>
                <a:spcPct val="100000"/>
              </a:lnSpc>
            </a:pPr>
            <a:r>
              <a:rPr lang="cs-CZ" sz="1000">
                <a:solidFill>
                  <a:srgbClr val="ff33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Problémy:</a:t>
            </a:r>
            <a:r>
              <a:rPr lang="cs-CZ" sz="2000">
                <a:solidFill>
                  <a:srgbClr val="ff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55b9b"/>
                </a:solidFill>
                <a:latin typeface="Arial"/>
              </a:rPr>
              <a:t>   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- </a:t>
            </a:r>
            <a:r>
              <a:rPr b="1" lang="cs-CZ">
                <a:solidFill>
                  <a:srgbClr val="ff3300"/>
                </a:solidFill>
                <a:latin typeface="Arial"/>
              </a:rPr>
              <a:t>pokles</a:t>
            </a:r>
            <a:r>
              <a:rPr b="1" lang="cs-CZ">
                <a:solidFill>
                  <a:srgbClr val="055b9b"/>
                </a:solidFill>
                <a:latin typeface="Arial"/>
              </a:rPr>
              <a:t> </a:t>
            </a:r>
            <a:r>
              <a:rPr lang="cs-CZ">
                <a:solidFill>
                  <a:srgbClr val="055b9b"/>
                </a:solidFill>
                <a:latin typeface="Arial"/>
              </a:rPr>
              <a:t>rozlohy parcel k produkci krmiv a potravinářských komodit ,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55b9b"/>
                </a:solidFill>
                <a:latin typeface="Arial"/>
              </a:rPr>
              <a:t>	</a:t>
            </a:r>
            <a:r>
              <a:rPr lang="cs-CZ">
                <a:solidFill>
                  <a:srgbClr val="055b9b"/>
                </a:solidFill>
                <a:latin typeface="Arial"/>
              </a:rPr>
              <a:t>- trvalý úbytek využívané zemědělské půdy v ČR – </a:t>
            </a:r>
            <a:r>
              <a:rPr b="1" lang="cs-CZ">
                <a:solidFill>
                  <a:srgbClr val="ff0000"/>
                </a:solidFill>
                <a:latin typeface="Arial"/>
              </a:rPr>
              <a:t>cca 14 ha/týden,</a:t>
            </a:r>
            <a:endParaRPr/>
          </a:p>
          <a:p>
            <a:pPr>
              <a:lnSpc>
                <a:spcPct val="100000"/>
              </a:lnSpc>
            </a:pPr>
            <a:r>
              <a:rPr b="1" lang="cs-CZ">
                <a:solidFill>
                  <a:srgbClr val="055b9b"/>
                </a:solidFill>
                <a:latin typeface="Arial"/>
              </a:rPr>
              <a:t>	</a:t>
            </a:r>
            <a:r>
              <a:rPr b="1" lang="cs-CZ">
                <a:solidFill>
                  <a:srgbClr val="055b9b"/>
                </a:solidFill>
                <a:latin typeface="Arial"/>
              </a:rPr>
              <a:t>- </a:t>
            </a:r>
            <a:r>
              <a:rPr lang="cs-CZ">
                <a:solidFill>
                  <a:srgbClr val="055b9b"/>
                </a:solidFill>
                <a:latin typeface="Arial"/>
              </a:rPr>
              <a:t>výkyvy ve </a:t>
            </a:r>
            <a:r>
              <a:rPr b="1" lang="cs-CZ">
                <a:solidFill>
                  <a:srgbClr val="ff3300"/>
                </a:solidFill>
                <a:latin typeface="Arial"/>
              </a:rPr>
              <a:t>výnosech</a:t>
            </a:r>
            <a:r>
              <a:rPr lang="cs-CZ">
                <a:solidFill>
                  <a:srgbClr val="055b9b"/>
                </a:solidFill>
                <a:latin typeface="Arial"/>
              </a:rPr>
              <a:t> vyvolané počasím s dopadem do </a:t>
            </a:r>
            <a:r>
              <a:rPr b="1" lang="cs-CZ">
                <a:solidFill>
                  <a:srgbClr val="ff3300"/>
                </a:solidFill>
                <a:latin typeface="Arial"/>
              </a:rPr>
              <a:t>vlhkosti</a:t>
            </a:r>
            <a:r>
              <a:rPr lang="cs-CZ">
                <a:solidFill>
                  <a:srgbClr val="ff3300"/>
                </a:solidFill>
                <a:latin typeface="Arial"/>
              </a:rPr>
              <a:t> </a:t>
            </a:r>
            <a:r>
              <a:rPr lang="cs-CZ">
                <a:solidFill>
                  <a:srgbClr val="055b9b"/>
                </a:solidFill>
                <a:latin typeface="Arial"/>
              </a:rPr>
              <a:t>produktů,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55b9b"/>
                </a:solidFill>
                <a:latin typeface="Arial"/>
              </a:rPr>
              <a:t>	</a:t>
            </a:r>
            <a:r>
              <a:rPr lang="cs-CZ">
                <a:solidFill>
                  <a:srgbClr val="055b9b"/>
                </a:solidFill>
                <a:latin typeface="Arial"/>
              </a:rPr>
              <a:t>- </a:t>
            </a:r>
            <a:r>
              <a:rPr lang="cs-CZ">
                <a:solidFill>
                  <a:srgbClr val="ff0000"/>
                </a:solidFill>
                <a:latin typeface="Arial"/>
              </a:rPr>
              <a:t>hrozí globální </a:t>
            </a:r>
            <a:r>
              <a:rPr b="1" lang="cs-CZ">
                <a:solidFill>
                  <a:srgbClr val="ff0000"/>
                </a:solidFill>
                <a:latin typeface="Arial"/>
              </a:rPr>
              <a:t>nedostatek </a:t>
            </a:r>
            <a:r>
              <a:rPr lang="cs-CZ">
                <a:solidFill>
                  <a:srgbClr val="ff0000"/>
                </a:solidFill>
                <a:latin typeface="Arial"/>
              </a:rPr>
              <a:t>potravin na Zemi při trvale rostoucím počtu obyvatel.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9DD34D3F-86B4-4F59-9703-61ACAE9CDE75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pic>
        <p:nvPicPr>
          <p:cNvPr descr="" id="23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836640"/>
            <a:ext cx="9143640" cy="4203360"/>
          </a:xfrm>
          <a:prstGeom prst="rect">
            <a:avLst/>
          </a:prstGeom>
          <a:ln w="9360">
            <a:noFill/>
          </a:ln>
        </p:spPr>
      </p:pic>
      <p:sp>
        <p:nvSpPr>
          <p:cNvPr id="237" name="CustomShape 2"/>
          <p:cNvSpPr/>
          <p:nvPr/>
        </p:nvSpPr>
        <p:spPr>
          <a:xfrm>
            <a:off x="4643280" y="2708280"/>
            <a:ext cx="360000" cy="360000"/>
          </a:xfrm>
          <a:prstGeom prst="straightConnector1">
            <a:avLst/>
          </a:prstGeom>
          <a:noFill/>
          <a:ln w="38160">
            <a:solidFill>
              <a:srgbClr val="57db83"/>
            </a:solidFill>
            <a:round/>
            <a:tailEnd len="med" type="arrow" w="med"/>
          </a:ln>
        </p:spPr>
      </p:sp>
      <p:sp>
        <p:nvSpPr>
          <p:cNvPr id="238" name="CustomShape 3"/>
          <p:cNvSpPr/>
          <p:nvPr/>
        </p:nvSpPr>
        <p:spPr>
          <a:xfrm flipV="1">
            <a:off x="8317080" y="4580280"/>
            <a:ext cx="360" cy="790200"/>
          </a:xfrm>
          <a:prstGeom prst="straightConnector1">
            <a:avLst/>
          </a:prstGeom>
          <a:noFill/>
          <a:ln w="38160">
            <a:solidFill>
              <a:srgbClr val="022b4a"/>
            </a:solidFill>
            <a:round/>
            <a:tailEnd len="med" type="arrow" w="med"/>
          </a:ln>
        </p:spPr>
      </p:sp>
      <p:sp>
        <p:nvSpPr>
          <p:cNvPr id="239" name="CustomShape 4"/>
          <p:cNvSpPr/>
          <p:nvPr/>
        </p:nvSpPr>
        <p:spPr>
          <a:xfrm flipH="1" flipV="1">
            <a:off x="4139280" y="5012280"/>
            <a:ext cx="863640" cy="71640"/>
          </a:xfrm>
          <a:prstGeom prst="straightConnector1">
            <a:avLst/>
          </a:prstGeom>
          <a:noFill/>
          <a:ln w="38160">
            <a:solidFill>
              <a:srgbClr val="022b4a"/>
            </a:solidFill>
            <a:round/>
            <a:tailEnd len="med" type="arrow" w="med"/>
          </a:ln>
        </p:spPr>
      </p:sp>
      <p:sp>
        <p:nvSpPr>
          <p:cNvPr id="240" name="CustomShape 5"/>
          <p:cNvSpPr/>
          <p:nvPr/>
        </p:nvSpPr>
        <p:spPr>
          <a:xfrm>
            <a:off x="160200" y="246240"/>
            <a:ext cx="5851080" cy="516960"/>
          </a:xfrm>
          <a:prstGeom prst="rect">
            <a:avLst/>
          </a:prstGeom>
          <a:noFill/>
          <a:ln w="9360"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800">
                <a:solidFill>
                  <a:srgbClr val="ff0000"/>
                </a:solidFill>
                <a:latin typeface="Arial"/>
              </a:rPr>
              <a:t>Bioplynové stanice</a:t>
            </a:r>
            <a:endParaRPr/>
          </a:p>
        </p:txBody>
      </p:sp>
      <p:sp>
        <p:nvSpPr>
          <p:cNvPr id="241" name="CustomShape 6"/>
          <p:cNvSpPr/>
          <p:nvPr/>
        </p:nvSpPr>
        <p:spPr>
          <a:xfrm>
            <a:off x="35640" y="5013000"/>
            <a:ext cx="8928720" cy="1270800"/>
          </a:xfrm>
          <a:prstGeom prst="rect">
            <a:avLst/>
          </a:prstGeom>
          <a:noFill/>
          <a:ln w="9360"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>
                <a:solidFill>
                  <a:srgbClr val="ff3300"/>
                </a:solidFill>
                <a:latin typeface="Arial"/>
              </a:rPr>
              <a:t>Rizika:   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- omezování dotací na výrobu elektřiny,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330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- nízké využívání tepla,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3300"/>
                </a:solidFill>
                <a:latin typeface="Arial"/>
              </a:rPr>
              <a:t>                   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- VTZ – drahý provoz,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330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-  4/5 org. hmoty se přemění na plyn (CH</a:t>
            </a:r>
            <a:r>
              <a:rPr b="1" lang="cs-CZ" sz="1000">
                <a:solidFill>
                  <a:srgbClr val="ff3300"/>
                </a:solidFill>
                <a:latin typeface="Arial"/>
              </a:rPr>
              <a:t>4 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 + CO</a:t>
            </a:r>
            <a:r>
              <a:rPr b="1" lang="cs-CZ" sz="1000">
                <a:solidFill>
                  <a:srgbClr val="ff3300"/>
                </a:solidFill>
                <a:latin typeface="Arial"/>
              </a:rPr>
              <a:t>2 </a:t>
            </a:r>
            <a:r>
              <a:rPr b="1" lang="cs-CZ" sz="1400">
                <a:solidFill>
                  <a:srgbClr val="ff3300"/>
                </a:solidFill>
                <a:latin typeface="Arial"/>
              </a:rPr>
              <a:t>), tj. růst deficitu  C - látek v půdě!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179280" y="115920"/>
            <a:ext cx="8507160" cy="50436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Růst nároků na vytápění a přípravu teplé vody:</a:t>
            </a:r>
            <a:endParaRPr/>
          </a:p>
        </p:txBody>
      </p:sp>
      <p:sp>
        <p:nvSpPr>
          <p:cNvPr id="243" name="TextShape 2"/>
          <p:cNvSpPr txBox="1"/>
          <p:nvPr/>
        </p:nvSpPr>
        <p:spPr>
          <a:xfrm>
            <a:off x="179280" y="548640"/>
            <a:ext cx="8902440" cy="590436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cs-CZ" sz="2000">
                <a:solidFill>
                  <a:srgbClr val="000000"/>
                </a:solidFill>
                <a:latin typeface="Arial"/>
              </a:rPr>
              <a:t>střední potřeba tepelného příkonu v topné sezóně je cca 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0,2 kW/m2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před cca 50 lety byla: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skutečně trvale vytápěná plocha bytů do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30 m2/byt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teplota cca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20 st.C jen v obývaných prostorách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(potřeba cca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2,0 t hn. uhlí/rok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pro rodinný dům)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cs-CZ" sz="2000">
                <a:solidFill>
                  <a:srgbClr val="000000"/>
                </a:solidFill>
                <a:latin typeface="Arial"/>
              </a:rPr>
              <a:t>V současnosti je vytápěná plocha min.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60 m2/byt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nebo od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100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m2/r.dům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stř. teplota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22 st.C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(+ 6 % ener. na každý 1 st.C)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-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trvalá dodávka teplé vody + ztráty tepla v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  rozvodech a cirkulačních smyčkách.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Vše dohromady vyžaduje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zvýšení tepelného příkonu min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2,5 - 3x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	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     </a:t>
            </a:r>
            <a:r>
              <a:rPr lang="cs-CZ" sz="2000">
                <a:solidFill>
                  <a:srgbClr val="055b9b"/>
                </a:solidFill>
                <a:latin typeface="Arial"/>
              </a:rPr>
              <a:t>tj. min.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5,0 t hn. uhlí/rok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pro rodinný dům.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Pozn.: - výhřevnost vzduchosuchého dřeva (do 15 % H2O) je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srovnatelná s výhřevností tříděného hnědého uhlí.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Uhlím lidé začaly vytápět cca před 100 lety pro: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33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3300"/>
                </a:solidFill>
                <a:latin typeface="Arial"/>
              </a:rPr>
              <a:t>      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- nedostatek palivového dřeva,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   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      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- požadovaný vyšší komfort vytápění. 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8B55B7BF-049F-424E-A720-DD1CE95B99A2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sp>
        <p:nvSpPr>
          <p:cNvPr id="245" name="CustomShape 2"/>
          <p:cNvSpPr/>
          <p:nvPr/>
        </p:nvSpPr>
        <p:spPr>
          <a:xfrm>
            <a:off x="324000" y="763200"/>
            <a:ext cx="8496000" cy="4900680"/>
          </a:xfrm>
          <a:prstGeom prst="rect">
            <a:avLst/>
          </a:prstGeom>
          <a:noFill/>
          <a:ln w="9360"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c00000"/>
                </a:solidFill>
                <a:latin typeface="Arial"/>
              </a:rPr>
              <a:t>Základní fyzikální vlastnosti tuhých paliv: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0000"/>
                </a:solidFill>
                <a:latin typeface="Arial"/>
              </a:rPr>
              <a:t>Palivo:</a:t>
            </a:r>
            <a:r>
              <a:rPr b="1" lang="cs-CZ" sz="14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0000"/>
                </a:solidFill>
                <a:latin typeface="Arial"/>
              </a:rPr>
              <a:t>         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Výhřevnost    Obsah síry   Obsah popela   Sypná hmotnost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  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           MJ/kg)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(%)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(%)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(kg/m3)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055b9b"/>
                </a:solidFill>
                <a:latin typeface="Arial"/>
              </a:rPr>
              <a:t>Dřevo suché 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14 -16 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0,03 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1 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55b9b"/>
                </a:solidFill>
                <a:latin typeface="Arial"/>
              </a:rPr>
              <a:t>        300 - 500 (sušené 1 - 2 roky)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Dřevěné brikety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14 -16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0,03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300          (Lisované) 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Dřevěné pelety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14 -16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0,03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400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(Lisované) 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Dřevěné piliny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14 - 16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0,03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400 - 600 (odpad z pil)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Dřevěný odpad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14 - 16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0,03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0,7 - 1,5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300 - 500 (odpad z výroby)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0070c0"/>
                </a:solidFill>
                <a:latin typeface="Arial"/>
              </a:rPr>
              <a:t>Biomasa  (sláma aj.)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  9 - 18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0,05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1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        pod 400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Hnědé uhlí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9 - 12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0,6 - 4,5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26 - 45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600 - 650 (dle třídění)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0070c0"/>
                </a:solidFill>
                <a:latin typeface="Arial"/>
              </a:rPr>
              <a:t>Hnědé uhlí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12 - 17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0,6 - 4,5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30 - 45 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400">
                <a:solidFill>
                  <a:srgbClr val="0070c0"/>
                </a:solidFill>
                <a:latin typeface="Arial"/>
              </a:rPr>
              <a:t>        700 - 800 (dle třídění)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Černé uhlí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cca 24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2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20 - 30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700 - 900 (dle třídění)</a:t>
            </a:r>
            <a:endParaRPr/>
          </a:p>
          <a:p>
            <a:pPr>
              <a:lnSpc>
                <a:spcPct val="100000"/>
              </a:lnSpc>
            </a:pPr>
            <a:r>
              <a:rPr lang="cs-CZ" sz="1400">
                <a:solidFill>
                  <a:srgbClr val="000000"/>
                </a:solidFill>
                <a:latin typeface="Arial"/>
              </a:rPr>
              <a:t>Koks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cca 28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0,5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20 - 30 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400">
                <a:solidFill>
                  <a:srgbClr val="000000"/>
                </a:solidFill>
                <a:latin typeface="Arial"/>
              </a:rPr>
              <a:t>        450 - 700 (dle třídění)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200">
                <a:solidFill>
                  <a:srgbClr val="ff0000"/>
                </a:solidFill>
                <a:latin typeface="Arial"/>
              </a:rPr>
              <a:t>Berou se vždy v případě biopaliv v úvahu:  </a:t>
            </a:r>
            <a:r>
              <a:rPr b="1" lang="cs-CZ" sz="1200">
                <a:solidFill>
                  <a:srgbClr val="ff3300"/>
                </a:solidFill>
                <a:latin typeface="Arial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ff3300"/>
                </a:solidFill>
                <a:latin typeface="Arial"/>
              </a:rPr>
              <a:t>	</a:t>
            </a:r>
            <a:r>
              <a:rPr lang="cs-CZ" sz="1200">
                <a:solidFill>
                  <a:srgbClr val="0070c0"/>
                </a:solidFill>
                <a:latin typeface="Arial"/>
              </a:rPr>
              <a:t>- 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nároky na až dvojnásobný objem skladovacích prostorů bez   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ohledu na více než dvojnásobnou vytápěnou plochu ?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2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- nutnost zastřešení skladovacích prostor?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2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1200">
                <a:solidFill>
                  <a:srgbClr val="0070c0"/>
                </a:solidFill>
                <a:latin typeface="Arial"/>
              </a:rPr>
              <a:t>- pelety z travin (bylin) aj. rostlin mají sypné hmotnosti ještě nižší?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457200" y="274680"/>
            <a:ext cx="8229240" cy="4172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3000">
                <a:solidFill>
                  <a:srgbClr val="ff0000"/>
                </a:solidFill>
                <a:latin typeface="Arial"/>
              </a:rPr>
              <a:t>Koncepce a plány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457200" y="981000"/>
            <a:ext cx="8229240" cy="525600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70c0"/>
                </a:solidFill>
                <a:latin typeface="Arial"/>
              </a:rPr>
              <a:t>Plány odpadového hospodářství ČR a krajů (MŽP)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70c0"/>
                </a:solidFill>
                <a:latin typeface="Arial"/>
              </a:rPr>
              <a:t>Plány ochrany ovzduší krajů a měst (MŽP)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70c0"/>
                </a:solidFill>
                <a:latin typeface="Arial"/>
              </a:rPr>
              <a:t>Dopravní koncepce (MD)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70c0"/>
                </a:solidFill>
                <a:latin typeface="Arial"/>
              </a:rPr>
              <a:t>Energetická koncepce ČR a krajů (MPO)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70c0"/>
                </a:solidFill>
                <a:latin typeface="Arial"/>
              </a:rPr>
              <a:t>Zemědělská politika (MZe)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Stav a přetrvávající problémy: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omezená spolupráce a koordinace činností mezi resorty,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nové volby s následnými zásahy do: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personálního obsazení  institucí státní správy,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všech plánů a koncepcí,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do zpracovaných materiálů </a:t>
            </a:r>
            <a:r>
              <a:rPr b="1" lang="cs-CZ" sz="2000" u="sng">
                <a:solidFill>
                  <a:srgbClr val="ff0000"/>
                </a:solidFill>
                <a:latin typeface="Arial"/>
              </a:rPr>
              <a:t>zasahují a rozhodují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o nich politici,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   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z části diletanti bez odborného vzdělání a praxe v oboru,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v některých směrech není jasno ani v rámci EU!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457200" y="44640"/>
            <a:ext cx="8435520" cy="1142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Kvalita ovzduší, zejména na venkově, se nevyřeší bez: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250920" y="1052640"/>
            <a:ext cx="8713440" cy="532728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šetření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energie pro vytápění a ohřev teplé vody ve všech sférách ekonomiky a bydlení,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0000"/>
                </a:solidFill>
                <a:latin typeface="Arial"/>
              </a:rPr>
              <a:t>uvážlivého </a:t>
            </a:r>
            <a:r>
              <a:rPr b="1" lang="cs-CZ" sz="2400">
                <a:solidFill>
                  <a:srgbClr val="055b9b"/>
                </a:solidFill>
                <a:latin typeface="Arial"/>
              </a:rPr>
              <a:t>hospodaření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 s biopalivy na bázi dřeva především,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0000"/>
                </a:solidFill>
                <a:latin typeface="Arial"/>
              </a:rPr>
              <a:t>jasné </a:t>
            </a:r>
            <a:r>
              <a:rPr b="1" lang="cs-CZ" sz="2400">
                <a:solidFill>
                  <a:srgbClr val="055b9b"/>
                </a:solidFill>
                <a:latin typeface="Arial"/>
              </a:rPr>
              <a:t>koncepce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 podpory nebo odebrání podpory některým obnovitelným zdrojům energií,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00000"/>
                </a:solidFill>
                <a:latin typeface="Arial"/>
              </a:rPr>
              <a:t>regulačních </a:t>
            </a:r>
            <a:r>
              <a:rPr b="1" lang="cs-CZ" sz="2400">
                <a:solidFill>
                  <a:srgbClr val="055b9b"/>
                </a:solidFill>
                <a:latin typeface="Arial"/>
              </a:rPr>
              <a:t>zásahů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 do cen energií pro domácnosti.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Kvalita atmosféry na venkově v obcích pod cca 10.000 obyvatel se vůbec nemonitoruje!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00000"/>
                </a:solidFill>
                <a:latin typeface="Arial"/>
              </a:rPr>
              <a:t>Jaká je opravdu kvalita ovzduší v lokalitách:</a:t>
            </a:r>
            <a:r>
              <a:rPr b="1" lang="cs-CZ" sz="2400">
                <a:solidFill>
                  <a:srgbClr val="c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c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c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c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- bez CZT,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  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           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- bez zemního plynu,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                   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- při vypnutých el. přímotopech?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7200" y="115920"/>
            <a:ext cx="8229240" cy="63468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0000"/>
              </a:lnSpc>
            </a:pPr>
            <a:r>
              <a:rPr b="1" lang="cs-CZ" sz="2400">
                <a:solidFill>
                  <a:srgbClr val="ff3300"/>
                </a:solidFill>
                <a:latin typeface="Arial"/>
              </a:rPr>
              <a:t>I takto dnes vypadají obce s lokálním vytápěním…</a:t>
            </a:r>
            <a:endParaRPr/>
          </a:p>
        </p:txBody>
      </p:sp>
      <p:sp>
        <p:nvSpPr>
          <p:cNvPr id="249" name="TextShape 2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143A517F-2E95-4807-A8EB-6F5E0D68762B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pic>
        <p:nvPicPr>
          <p:cNvPr descr="" id="250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11280" y="907920"/>
            <a:ext cx="7921440" cy="5275080"/>
          </a:xfrm>
          <a:prstGeom prst="rect">
            <a:avLst/>
          </a:prstGeom>
          <a:ln w="12600"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755640" y="5589720"/>
            <a:ext cx="2520720" cy="456120"/>
          </a:xfrm>
          <a:prstGeom prst="rect">
            <a:avLst/>
          </a:prstGeom>
          <a:noFill/>
          <a:ln w="9360"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e8c622"/>
                </a:solidFill>
                <a:latin typeface="Calibri"/>
              </a:rPr>
              <a:t>Podkrušnohoří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2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360360" y="189000"/>
            <a:ext cx="8459280" cy="5998680"/>
          </a:xfrm>
          <a:prstGeom prst="rect">
            <a:avLst/>
          </a:prstGeom>
          <a:ln w="9360"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611280" y="5084640"/>
            <a:ext cx="5400360" cy="974160"/>
          </a:xfrm>
          <a:prstGeom prst="rect">
            <a:avLst/>
          </a:prstGeom>
          <a:noFill/>
          <a:ln w="9360"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e8c622"/>
                </a:solidFill>
                <a:latin typeface="Arial"/>
              </a:rPr>
              <a:t>Ústí n.L. – Vaňov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e8c622"/>
                </a:solidFill>
                <a:latin typeface="Arial"/>
              </a:rPr>
              <a:t>sobota, 16:15 hod, +10 st. C, déšť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4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395280" y="260280"/>
            <a:ext cx="8424360" cy="596232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7A95DE5F-9050-4D32-8727-B6DC5DAB449F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pic>
        <p:nvPicPr>
          <p:cNvPr descr="" id="256" name="il_fi"/>
          <p:cNvPicPr/>
          <p:nvPr/>
        </p:nvPicPr>
        <p:blipFill>
          <a:blip r:embed="rId1"/>
          <a:stretch>
            <a:fillRect/>
          </a:stretch>
        </p:blipFill>
        <p:spPr>
          <a:xfrm>
            <a:off x="107640" y="620640"/>
            <a:ext cx="8856720" cy="532836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179BCBBC-3E17-438A-9F22-C386A7AD0F98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graphicFrame>
        <p:nvGraphicFramePr>
          <p:cNvPr id="258" name="Table 2"/>
          <p:cNvGraphicFramePr/>
          <p:nvPr/>
        </p:nvGraphicFramePr>
        <p:xfrm>
          <a:off x="251640" y="360000"/>
          <a:ext cx="8712720" cy="5301000"/>
        </p:xfrm>
        <a:graphic>
          <a:graphicData uri="http://schemas.openxmlformats.org/drawingml/2006/table">
            <a:tbl>
              <a:tblPr/>
              <a:tblGrid>
                <a:gridCol w="871200"/>
                <a:gridCol w="871200"/>
                <a:gridCol w="871200"/>
                <a:gridCol w="871200"/>
                <a:gridCol w="871200"/>
                <a:gridCol w="871200"/>
                <a:gridCol w="871200"/>
                <a:gridCol w="871200"/>
                <a:gridCol w="871200"/>
                <a:gridCol w="871920"/>
              </a:tblGrid>
              <a:tr h="385920"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400">
                          <a:solidFill>
                            <a:srgbClr val="c00000"/>
                          </a:solidFill>
                          <a:latin typeface="Calibri"/>
                        </a:rPr>
                        <a:t>Regional energy use (kWh/capita &amp; TWh) and growth 1990–2008 (%)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kWh/capita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Population (million)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Energy use (1,000 </a:t>
                      </a:r>
                      <a:r>
                        <a:rPr b="1" lang="cs-CZ" sz="1200" u="sng">
                          <a:solidFill>
                            <a:srgbClr val="0000ff"/>
                          </a:solidFill>
                          <a:latin typeface="Calibri"/>
                          <a:hlinkClick r:id="rId1"/>
                        </a:rPr>
                        <a:t>TWh</a:t>
                      </a: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1990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Growth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1990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Growth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1990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Growth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USA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89,021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87,216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– </a:t>
                      </a: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305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22%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22.3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26.6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 u="sng">
                          <a:solidFill>
                            <a:srgbClr val="0000ff"/>
                          </a:solidFill>
                          <a:latin typeface="Calibri"/>
                          <a:hlinkClick r:id="rId2"/>
                        </a:rPr>
                        <a:t>EU-27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40,240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40,821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499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5%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19.0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20.4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  <a:endParaRPr/>
                    </a:p>
                  </a:txBody>
                  <a:tcPr/>
                </a:tc>
              </a:tr>
              <a:tr h="5515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Middle East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19,422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34,774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79%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51%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2.6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6.9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170%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China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8,839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18,608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111%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1,141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1,333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17%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10.1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24.8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146%</a:t>
                      </a:r>
                      <a:endParaRPr/>
                    </a:p>
                  </a:txBody>
                  <a:tcPr/>
                </a:tc>
              </a:tr>
              <a:tr h="8827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Latin America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11,281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14,421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28%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462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30%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4.0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6.7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66%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Africa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7,094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7,792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634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984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55%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7.7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  <a:endParaRPr/>
                    </a:p>
                  </a:txBody>
                  <a:tcPr/>
                </a:tc>
              </a:tr>
              <a:tr h="3859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India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4,419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6,280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42%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850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1,140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34%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3.8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7.2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91%</a:t>
                      </a:r>
                      <a:endParaRPr/>
                    </a:p>
                  </a:txBody>
                  <a:tcPr/>
                </a:tc>
              </a:tr>
              <a:tr h="55152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200" u="sng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The</a:t>
                      </a:r>
                      <a:r>
                        <a:rPr b="1" lang="cs-CZ" sz="1200" u="sng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 </a:t>
                      </a:r>
                      <a:r>
                        <a:rPr b="1" lang="cs-CZ" sz="1200" u="sng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World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19,422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21,283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5,265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6,688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27%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102.3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ff3300"/>
                          </a:solidFill>
                          <a:latin typeface="Calibri"/>
                        </a:rPr>
                        <a:t>142.3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19440" lIns="39240" rIns="39240" tIns="1944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200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  <a:endParaRPr/>
                    </a:p>
                  </a:txBody>
                  <a:tcPr/>
                </a:tc>
              </a:tr>
              <a:tr h="227880">
                <a:tc>
                  <a:txBody>
                    <a:bodyPr anchor="ctr" bIns="19440" lIns="39240" rIns="39240" tIns="194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800">
                          <a:solidFill>
                            <a:srgbClr val="000000"/>
                          </a:solidFill>
                          <a:latin typeface="Calibri"/>
                        </a:rPr>
                        <a:t>Source: IEA/OECD, Population OECD/World Bank 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57200" y="115200"/>
            <a:ext cx="8229240" cy="4330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800">
                <a:solidFill>
                  <a:srgbClr val="ff0000"/>
                </a:solidFill>
                <a:latin typeface="Arial"/>
              </a:rPr>
              <a:t>Závěry</a:t>
            </a:r>
            <a:endParaRPr/>
          </a:p>
        </p:txBody>
      </p:sp>
      <p:sp>
        <p:nvSpPr>
          <p:cNvPr id="260" name="TextShape 2"/>
          <p:cNvSpPr txBox="1"/>
          <p:nvPr/>
        </p:nvSpPr>
        <p:spPr>
          <a:xfrm>
            <a:off x="324000" y="693360"/>
            <a:ext cx="8675280" cy="58316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Prvním krokem energetické politiky musí být </a:t>
            </a:r>
            <a:r>
              <a:rPr b="1" lang="cs-CZ">
                <a:solidFill>
                  <a:srgbClr val="ff0000"/>
                </a:solidFill>
                <a:latin typeface="Arial"/>
              </a:rPr>
              <a:t>úspory </a:t>
            </a:r>
            <a:r>
              <a:rPr b="1" lang="cs-CZ">
                <a:solidFill>
                  <a:srgbClr val="055b9b"/>
                </a:solidFill>
                <a:latin typeface="Arial"/>
              </a:rPr>
              <a:t>a efektivní </a:t>
            </a:r>
            <a:r>
              <a:rPr b="1" lang="cs-CZ">
                <a:solidFill>
                  <a:srgbClr val="000000"/>
                </a:solidFill>
                <a:latin typeface="Arial"/>
              </a:rPr>
              <a:t>využívání všech dostupných forem energií.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Šetřit energiemi pro vytápění všech objektů – </a:t>
            </a:r>
            <a:r>
              <a:rPr b="1" lang="cs-CZ">
                <a:solidFill>
                  <a:srgbClr val="ff0000"/>
                </a:solidFill>
                <a:latin typeface="Arial"/>
              </a:rPr>
              <a:t>nepřetápět!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Pro vytápění a ohřev teplé vody mají dlouhodobě </a:t>
            </a:r>
            <a:r>
              <a:rPr b="1" lang="cs-CZ">
                <a:solidFill>
                  <a:srgbClr val="055b9b"/>
                </a:solidFill>
                <a:latin typeface="Arial"/>
              </a:rPr>
              <a:t>biopaliva </a:t>
            </a:r>
            <a:r>
              <a:rPr b="1" lang="cs-CZ">
                <a:solidFill>
                  <a:srgbClr val="000000"/>
                </a:solidFill>
                <a:latin typeface="Arial"/>
              </a:rPr>
              <a:t>význam </a:t>
            </a:r>
            <a:r>
              <a:rPr b="1" lang="cs-CZ">
                <a:solidFill>
                  <a:srgbClr val="ff0000"/>
                </a:solidFill>
                <a:latin typeface="Arial"/>
              </a:rPr>
              <a:t>výhradně pro malé </a:t>
            </a:r>
            <a:r>
              <a:rPr b="1" lang="cs-CZ">
                <a:solidFill>
                  <a:srgbClr val="055b9b"/>
                </a:solidFill>
                <a:latin typeface="Arial"/>
              </a:rPr>
              <a:t>a jen částečně pro střední zdroje </a:t>
            </a:r>
            <a:r>
              <a:rPr b="1" lang="cs-CZ">
                <a:solidFill>
                  <a:srgbClr val="000000"/>
                </a:solidFill>
                <a:latin typeface="Arial"/>
              </a:rPr>
              <a:t>tepelné energie.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Pro výtopny, teplárny a elektrárny s výkonem nad cca 5 MW je použití paliv na bázi dřeva aj. biopaliv </a:t>
            </a:r>
            <a:r>
              <a:rPr b="1" lang="cs-CZ">
                <a:solidFill>
                  <a:srgbClr val="055b9b"/>
                </a:solidFill>
                <a:latin typeface="Arial"/>
              </a:rPr>
              <a:t>naprosto nevhodné a krajně </a:t>
            </a:r>
            <a:r>
              <a:rPr b="1" lang="cs-CZ">
                <a:solidFill>
                  <a:srgbClr val="ff0000"/>
                </a:solidFill>
                <a:latin typeface="Arial"/>
              </a:rPr>
              <a:t>nehospodárné.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Motorová paliva typu bionafty a bioalkoholu mohou být doplňkem sortimentu, ale </a:t>
            </a:r>
            <a:r>
              <a:rPr b="1" lang="cs-CZ">
                <a:solidFill>
                  <a:srgbClr val="ff0000"/>
                </a:solidFill>
                <a:latin typeface="Arial"/>
              </a:rPr>
              <a:t>nenahradí </a:t>
            </a:r>
            <a:r>
              <a:rPr b="1" lang="cs-CZ">
                <a:solidFill>
                  <a:srgbClr val="000000"/>
                </a:solidFill>
                <a:latin typeface="Arial"/>
              </a:rPr>
              <a:t>paliva z ropy. Jedná </a:t>
            </a:r>
            <a:r>
              <a:rPr b="1" lang="cs-CZ">
                <a:solidFill>
                  <a:srgbClr val="055b9b"/>
                </a:solidFill>
                <a:latin typeface="Arial"/>
              </a:rPr>
              <a:t>o slepou cestu!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Jedinou perspektivní náhradou trakce silničních a kolejových vodidel jsou </a:t>
            </a:r>
            <a:r>
              <a:rPr b="1" lang="cs-CZ">
                <a:solidFill>
                  <a:srgbClr val="055b9b"/>
                </a:solidFill>
                <a:latin typeface="Arial"/>
              </a:rPr>
              <a:t>plyny na bázi </a:t>
            </a:r>
            <a:r>
              <a:rPr b="1" lang="cs-CZ">
                <a:solidFill>
                  <a:srgbClr val="ff0000"/>
                </a:solidFill>
                <a:latin typeface="Arial"/>
              </a:rPr>
              <a:t>metanu a elektřina</a:t>
            </a:r>
            <a:r>
              <a:rPr b="1" lang="cs-CZ">
                <a:solidFill>
                  <a:srgbClr val="055b9b"/>
                </a:solidFill>
                <a:latin typeface="Arial"/>
              </a:rPr>
              <a:t>.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cs-CZ">
                <a:solidFill>
                  <a:srgbClr val="000000"/>
                </a:solidFill>
                <a:latin typeface="Arial"/>
              </a:rPr>
              <a:t>s ohledem na globální problémy lidstva musí být </a:t>
            </a:r>
            <a:r>
              <a:rPr b="1" lang="cs-CZ">
                <a:solidFill>
                  <a:srgbClr val="0070c0"/>
                </a:solidFill>
                <a:latin typeface="Arial"/>
              </a:rPr>
              <a:t>půda přednostně </a:t>
            </a:r>
            <a:r>
              <a:rPr b="1" lang="cs-CZ">
                <a:solidFill>
                  <a:srgbClr val="000000"/>
                </a:solidFill>
                <a:latin typeface="Arial"/>
              </a:rPr>
              <a:t>využívána </a:t>
            </a:r>
            <a:r>
              <a:rPr b="1" lang="cs-CZ">
                <a:solidFill>
                  <a:srgbClr val="0070c0"/>
                </a:solidFill>
                <a:latin typeface="Arial"/>
              </a:rPr>
              <a:t>k produkci krmiv a </a:t>
            </a:r>
            <a:r>
              <a:rPr b="1" lang="cs-CZ">
                <a:solidFill>
                  <a:srgbClr val="ff0000"/>
                </a:solidFill>
                <a:latin typeface="Arial"/>
              </a:rPr>
              <a:t>potravin </a:t>
            </a:r>
            <a:r>
              <a:rPr b="1" lang="cs-CZ">
                <a:solidFill>
                  <a:srgbClr val="000000"/>
                </a:solidFill>
                <a:latin typeface="Arial"/>
              </a:rPr>
              <a:t>s využitím všech přijatelných forem výživy a ochrany rostlin i půdy.</a:t>
            </a:r>
            <a:endParaRPr/>
          </a:p>
          <a:p>
            <a:pPr>
              <a:lnSpc>
                <a:spcPct val="100000"/>
              </a:lnSpc>
            </a:pPr>
            <a:r>
              <a:rPr b="1" lang="cs-CZ">
                <a:solidFill>
                  <a:srgbClr val="ff0000"/>
                </a:solidFill>
                <a:latin typeface="Arial"/>
              </a:rPr>
              <a:t>PS: - bohaté země severu spotřebovávají 80 % surovinových a energetických zdrojů planety, chovají se arogantně vůči ostatním zemím! To je </a:t>
            </a:r>
            <a:r>
              <a:rPr b="1" lang="cs-CZ">
                <a:solidFill>
                  <a:srgbClr val="ff0000"/>
                </a:solidFill>
                <a:latin typeface="Arial"/>
              </a:rPr>
              <a:t>	</a:t>
            </a:r>
            <a:r>
              <a:rPr b="1" lang="cs-CZ">
                <a:solidFill>
                  <a:srgbClr val="ff0000"/>
                </a:solidFill>
                <a:latin typeface="Arial"/>
              </a:rPr>
              <a:t>potenciální zdroj mezinárodních konfliktů. </a:t>
            </a:r>
            <a:endParaRPr/>
          </a:p>
          <a:p>
            <a:pPr>
              <a:lnSpc>
                <a:spcPct val="100000"/>
              </a:lnSpc>
            </a:pPr>
            <a:r>
              <a:rPr b="1" lang="cs-CZ">
                <a:solidFill>
                  <a:srgbClr val="ff0000"/>
                </a:solidFill>
                <a:latin typeface="Arial"/>
              </a:rPr>
              <a:t>       </a:t>
            </a:r>
            <a:r>
              <a:rPr b="1" lang="cs-CZ">
                <a:solidFill>
                  <a:srgbClr val="ff0000"/>
                </a:solidFill>
                <a:latin typeface="Arial"/>
              </a:rPr>
              <a:t>- stávajícími spotřebami surovin a energií žijeme na úkor jiných  </a:t>
            </a:r>
            <a:r>
              <a:rPr b="1" lang="cs-CZ">
                <a:solidFill>
                  <a:srgbClr val="ff0000"/>
                </a:solidFill>
                <a:latin typeface="Arial"/>
              </a:rPr>
              <a:t>	</a:t>
            </a:r>
            <a:r>
              <a:rPr b="1" lang="cs-CZ">
                <a:solidFill>
                  <a:srgbClr val="ff0000"/>
                </a:solidFill>
                <a:latin typeface="Arial"/>
              </a:rPr>
              <a:t>obyvatel Země, ale hlavně příštích generací! 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01B2388B-F4C3-4567-A65D-4ABBE49AF819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sp>
        <p:nvSpPr>
          <p:cNvPr id="262" name="CustomShape 2"/>
          <p:cNvSpPr/>
          <p:nvPr/>
        </p:nvSpPr>
        <p:spPr>
          <a:xfrm>
            <a:off x="108000" y="476280"/>
            <a:ext cx="8964360" cy="42354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000ff"/>
                </a:solidFill>
                <a:latin typeface="Arial"/>
              </a:rPr>
              <a:t>Zásadní je nutnost odpovědného hospodaření se všemi materiály a energiemi, jednání všech v souladu s dosud</a:t>
            </a:r>
            <a:r>
              <a:rPr b="1" lang="cs-CZ" sz="2400">
                <a:solidFill>
                  <a:srgbClr val="0070c0"/>
                </a:solidFill>
                <a:latin typeface="Arial"/>
              </a:rPr>
              <a:t> </a:t>
            </a:r>
            <a:r>
              <a:rPr b="1" lang="cs-CZ" sz="2400">
                <a:solidFill>
                  <a:srgbClr val="ff3300"/>
                </a:solidFill>
                <a:latin typeface="Arial"/>
              </a:rPr>
              <a:t>neprosazenými</a:t>
            </a:r>
            <a:r>
              <a:rPr b="1" lang="cs-CZ" sz="2400">
                <a:solidFill>
                  <a:srgbClr val="0070c0"/>
                </a:solidFill>
                <a:latin typeface="Arial"/>
              </a:rPr>
              <a:t> </a:t>
            </a:r>
            <a:r>
              <a:rPr b="1" lang="cs-CZ" sz="2400">
                <a:solidFill>
                  <a:srgbClr val="0000ff"/>
                </a:solidFill>
                <a:latin typeface="Arial"/>
              </a:rPr>
              <a:t>zásadami 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trvale udržitelného </a:t>
            </a:r>
            <a:r>
              <a:rPr b="1" lang="cs-CZ" sz="2400" u="sng">
                <a:solidFill>
                  <a:srgbClr val="ff0000"/>
                </a:solidFill>
                <a:latin typeface="Arial"/>
              </a:rPr>
              <a:t>kvalitativního</a:t>
            </a:r>
            <a:r>
              <a:rPr b="1" lang="cs-CZ" sz="2400">
                <a:solidFill>
                  <a:srgbClr val="ff0000"/>
                </a:solidFill>
                <a:latin typeface="Arial"/>
              </a:rPr>
              <a:t> rozvoje.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0000ff"/>
                </a:solidFill>
                <a:latin typeface="Arial"/>
              </a:rPr>
              <a:t>To vede k zamyšlení nad výrokem pana</a:t>
            </a:r>
            <a:r>
              <a:rPr b="1" lang="cs-CZ" sz="2400">
                <a:solidFill>
                  <a:srgbClr val="0070c0"/>
                </a:solidFill>
                <a:latin typeface="Arial"/>
              </a:rPr>
              <a:t> </a:t>
            </a:r>
            <a:r>
              <a:rPr b="1" lang="cs-CZ" sz="2400">
                <a:solidFill>
                  <a:srgbClr val="ff3300"/>
                </a:solidFill>
                <a:latin typeface="Arial"/>
              </a:rPr>
              <a:t>Mahátma Gándhího:</a:t>
            </a:r>
            <a:r>
              <a:rPr b="1" lang="cs-CZ" sz="2400">
                <a:solidFill>
                  <a:srgbClr val="ffff00"/>
                </a:solidFill>
                <a:latin typeface="Arial"/>
              </a:rPr>
              <a:t>
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cs-CZ" sz="2400">
                <a:solidFill>
                  <a:srgbClr val="ffff00"/>
                </a:solidFill>
                <a:latin typeface="Arial"/>
              </a:rPr>
              <a:t>
</a:t>
            </a:r>
            <a:r>
              <a:rPr b="1" lang="cs-CZ" sz="2800">
                <a:solidFill>
                  <a:srgbClr val="ff0000"/>
                </a:solidFill>
                <a:latin typeface="Arial"/>
              </a:rPr>
              <a:t>„</a:t>
            </a:r>
            <a:r>
              <a:rPr b="1" lang="cs-CZ" sz="2800">
                <a:solidFill>
                  <a:srgbClr val="ff0000"/>
                </a:solidFill>
                <a:latin typeface="Arial"/>
              </a:rPr>
              <a:t>Na Zemi je toho dost pro potřeby všech,</a:t>
            </a:r>
            <a:r>
              <a:rPr b="1" lang="cs-CZ" sz="2800">
                <a:solidFill>
                  <a:srgbClr val="ff0000"/>
                </a:solidFill>
                <a:latin typeface="Arial"/>
              </a:rPr>
              <a:t>
</a:t>
            </a:r>
            <a:r>
              <a:rPr b="1" lang="cs-CZ" sz="2800">
                <a:solidFill>
                  <a:srgbClr val="ff0000"/>
                </a:solidFill>
                <a:latin typeface="Arial"/>
              </a:rPr>
              <a:t>ale ne dost pro hamižnost všech.“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ff"/>
                </a:solidFill>
                <a:latin typeface="Arial"/>
              </a:rPr>
              <a:t>PS: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ff"/>
                </a:solidFill>
                <a:latin typeface="Arial"/>
              </a:rPr>
              <a:t>Když bylo toto vysloveno, žila na Zemi ½ obyvatel proti dnešku…. 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698400" y="2246400"/>
            <a:ext cx="7772040" cy="146952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4000">
                <a:solidFill>
                  <a:srgbClr val="055b9b"/>
                </a:solidFill>
                <a:latin typeface="Arial"/>
              </a:rPr>
              <a:t>     </a:t>
            </a:r>
            <a:r>
              <a:rPr b="1" lang="cs-CZ" sz="4000">
                <a:solidFill>
                  <a:srgbClr val="c00000"/>
                </a:solidFill>
                <a:latin typeface="Arial"/>
              </a:rPr>
              <a:t>Děkuji Vám za pozornost !</a:t>
            </a:r>
            <a:endParaRPr/>
          </a:p>
        </p:txBody>
      </p:sp>
      <p:sp>
        <p:nvSpPr>
          <p:cNvPr id="264" name="CustomShape 2"/>
          <p:cNvSpPr/>
          <p:nvPr/>
        </p:nvSpPr>
        <p:spPr>
          <a:xfrm>
            <a:off x="2427120" y="4581360"/>
            <a:ext cx="4304880" cy="1015560"/>
          </a:xfrm>
          <a:prstGeom prst="rect">
            <a:avLst/>
          </a:prstGeom>
          <a:noFill/>
          <a:ln w="9360"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1500">
                <a:solidFill>
                  <a:srgbClr val="000000"/>
                </a:solidFill>
                <a:latin typeface="Arial"/>
              </a:rPr>
              <a:t>Jméno a příjmení:   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Miroslav Richter</a:t>
            </a:r>
            <a:endParaRPr/>
          </a:p>
          <a:p>
            <a:pPr>
              <a:lnSpc>
                <a:spcPct val="100000"/>
              </a:lnSpc>
            </a:pPr>
            <a:r>
              <a:rPr lang="cs-CZ" sz="1500">
                <a:solidFill>
                  <a:srgbClr val="000000"/>
                </a:solidFill>
                <a:latin typeface="Arial"/>
              </a:rPr>
              <a:t>Funkce:                    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děkan FŽP UJEP v Ústí n. L.</a:t>
            </a:r>
            <a:endParaRPr/>
          </a:p>
          <a:p>
            <a:pPr>
              <a:lnSpc>
                <a:spcPct val="100000"/>
              </a:lnSpc>
            </a:pPr>
            <a:r>
              <a:rPr lang="cs-CZ" sz="1500">
                <a:solidFill>
                  <a:srgbClr val="000000"/>
                </a:solidFill>
                <a:latin typeface="Arial"/>
              </a:rPr>
              <a:t>Email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	</a:t>
            </a:r>
            <a:r>
              <a:rPr lang="cs-CZ" sz="1500">
                <a:solidFill>
                  <a:srgbClr val="000000"/>
                </a:solidFill>
                <a:latin typeface="Arial"/>
              </a:rPr>
              <a:t>miroslav.richter@ujep.cz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250920" y="115920"/>
            <a:ext cx="8172000" cy="72036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800">
                <a:solidFill>
                  <a:srgbClr val="ff3300"/>
                </a:solidFill>
                <a:latin typeface="Arial"/>
              </a:rPr>
              <a:t> </a:t>
            </a:r>
            <a:r>
              <a:rPr b="1" lang="cs-CZ" sz="2800">
                <a:solidFill>
                  <a:srgbClr val="ff0000"/>
                </a:solidFill>
                <a:latin typeface="Arial"/>
              </a:rPr>
              <a:t>Obnovitelné zdroje energií:</a:t>
            </a:r>
            <a:endParaRPr/>
          </a:p>
        </p:txBody>
      </p:sp>
      <p:sp>
        <p:nvSpPr>
          <p:cNvPr id="200" name="TextShape 2"/>
          <p:cNvSpPr txBox="1"/>
          <p:nvPr/>
        </p:nvSpPr>
        <p:spPr>
          <a:xfrm>
            <a:off x="108000" y="836640"/>
            <a:ext cx="8927640" cy="5471640"/>
          </a:xfrm>
          <a:prstGeom prst="rect">
            <a:avLst/>
          </a:prstGeom>
        </p:spPr>
        <p:txBody>
          <a:bodyPr bIns="0" lIns="0" rIns="0" tIns="0"/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vodní 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původně jen zisk mechanické energie, nyní výroba elektřiny 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větrná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původně jen zisk mechanické energie, nyní výroba elektřiny 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solární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zisk tepla a/nebo elektřiny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geotermální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zisk tepla i elektřiny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mořský příliv a odliv </a:t>
            </a:r>
            <a:r>
              <a:rPr b="1" lang="cs-CZ" sz="2400">
                <a:solidFill>
                  <a:srgbClr val="055b9b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výroba elektřiny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055b9b"/>
                </a:solidFill>
                <a:latin typeface="Arial"/>
              </a:rPr>
              <a:t>mořský příboj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– výroba elektřiny (ve vývoji)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biomasa</a:t>
            </a:r>
            <a:r>
              <a:rPr b="1" lang="cs-CZ" sz="2400">
                <a:solidFill>
                  <a:srgbClr val="ff3300"/>
                </a:solidFill>
                <a:latin typeface="Arial"/>
              </a:rPr>
              <a:t>   </a:t>
            </a:r>
            <a:r>
              <a:rPr b="1" lang="cs-CZ" sz="2400">
                <a:solidFill>
                  <a:srgbClr val="055b9b"/>
                </a:solidFill>
                <a:latin typeface="Arial"/>
              </a:rPr>
              <a:t>– produkce plynných, kapalných nebo tuhých paliv – zisk: </a:t>
            </a:r>
            <a:endParaRPr/>
          </a:p>
          <a:p>
            <a:r>
              <a:rPr b="1" lang="cs-CZ" sz="24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 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- mechanické energie ve spalovacích motorech,</a:t>
            </a:r>
            <a:endParaRPr/>
          </a:p>
          <a:p>
            <a:r>
              <a:rPr b="1" lang="cs-CZ" sz="2400">
                <a:solidFill>
                  <a:srgbClr val="000000"/>
                </a:solidFill>
                <a:latin typeface="Arial"/>
              </a:rPr>
              <a:t>                         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- tepla ve výtopnách, </a:t>
            </a:r>
            <a:endParaRPr/>
          </a:p>
          <a:p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  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- elektřiny a tepla kogenerací (KVET).</a:t>
            </a:r>
            <a:r>
              <a:rPr b="1" lang="cs-CZ" sz="2400">
                <a:solidFill>
                  <a:srgbClr val="000000"/>
                </a:solidFill>
                <a:latin typeface="Arial"/>
              </a:rPr>
              <a:t>	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79280" y="115920"/>
            <a:ext cx="8640360" cy="86472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800">
                <a:solidFill>
                  <a:srgbClr val="ff0000"/>
                </a:solidFill>
                <a:latin typeface="Arial"/>
              </a:rPr>
              <a:t>Biomasa a půda </a:t>
            </a:r>
            <a:r>
              <a:rPr b="1" lang="cs-CZ" sz="3000">
                <a:solidFill>
                  <a:srgbClr val="ff0000"/>
                </a:solidFill>
                <a:latin typeface="Arial"/>
              </a:rPr>
              <a:t>–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cílem je trvale udržitelná kvalita půdy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                   a efektivnost hospodaření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179280" y="1052640"/>
            <a:ext cx="8784720" cy="525528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V konkrétní lokalitě je nutné zohlednit: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půdní druhy a typy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vhodnost pro určitou rostlinnou výrobu,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000000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vodní režim půdy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lokální klimatické podmínky – teplota a vlhkost vzduchu, rychlost a směr větru, rozložení srážek ve vegetačním     období – potřeba meliorací, zavlažování </a:t>
            </a:r>
            <a:r>
              <a:rPr b="1" lang="cs-CZ">
                <a:solidFill>
                  <a:srgbClr val="055b9b"/>
                </a:solidFill>
                <a:latin typeface="Arial"/>
              </a:rPr>
              <a:t>(výsypky, srážkový stín), </a:t>
            </a:r>
            <a:r>
              <a:rPr b="1" lang="cs-CZ">
                <a:solidFill>
                  <a:srgbClr val="000000"/>
                </a:solidFill>
                <a:latin typeface="Arial"/>
              </a:rPr>
              <a:t>hladina podzemní vody, rizika eroze větrné a vodní na </a:t>
            </a:r>
            <a:r>
              <a:rPr b="1" lang="cs-CZ">
                <a:solidFill>
                  <a:srgbClr val="000000"/>
                </a:solidFill>
                <a:latin typeface="Arial"/>
              </a:rPr>
              <a:t>	</a:t>
            </a:r>
            <a:r>
              <a:rPr b="1" lang="cs-CZ">
                <a:solidFill>
                  <a:srgbClr val="000000"/>
                </a:solidFill>
                <a:latin typeface="Arial"/>
              </a:rPr>
              <a:t>	</a:t>
            </a:r>
            <a:r>
              <a:rPr b="1" lang="cs-CZ">
                <a:solidFill>
                  <a:srgbClr val="000000"/>
                </a:solidFill>
                <a:latin typeface="Arial"/>
              </a:rPr>
              <a:t>       svažitých pozemcích,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055b9b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výběr plodin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obilniny, trvalé trávní porosty (byliny), rychle rostoucí dřeviny,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0070c0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energie na obdělávání půdy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orba, vláčení, setí, ošetření vegetace hnojivy a pesticidy, sklizeň úrody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0070c0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výživa rostlin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bilance živin – nutnost </a:t>
            </a:r>
            <a:r>
              <a:rPr b="1" lang="cs-CZ">
                <a:solidFill>
                  <a:srgbClr val="055b9b"/>
                </a:solidFill>
                <a:latin typeface="Arial"/>
              </a:rPr>
              <a:t>užití hnojiv statkových a minerálních, biohnojiv a kompostů,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0070c0"/>
                </a:solidFill>
                <a:latin typeface="Arial"/>
              </a:rPr>
              <a:t> </a:t>
            </a:r>
            <a:r>
              <a:rPr b="1" lang="cs-CZ">
                <a:solidFill>
                  <a:srgbClr val="0070c0"/>
                </a:solidFill>
                <a:latin typeface="Arial"/>
              </a:rPr>
              <a:t>nároky na dopravu a uskladnění produkce </a:t>
            </a:r>
            <a:r>
              <a:rPr b="1" lang="cs-CZ">
                <a:solidFill>
                  <a:srgbClr val="000000"/>
                </a:solidFill>
                <a:latin typeface="Arial"/>
              </a:rPr>
              <a:t>– přijatelné dopravní vzdálenosti při nízké hustotě energie v biomase (MJ/m3) jsou </a:t>
            </a:r>
            <a:r>
              <a:rPr b="1" lang="cs-CZ" u="sng">
                <a:solidFill>
                  <a:srgbClr val="055b9b"/>
                </a:solidFill>
                <a:latin typeface="Arial"/>
              </a:rPr>
              <a:t>cca 10 km !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 u="sng">
                <a:solidFill>
                  <a:srgbClr val="ff0000"/>
                </a:solidFill>
                <a:latin typeface="Arial"/>
              </a:rPr>
              <a:t>Dotaz: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    Jaký je skutečný čistý zisk energie?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              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Byl zpracován LCA pro případy produkce energie z biomasy? 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107280" y="1094400"/>
            <a:ext cx="8892720" cy="40176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Calibri"/>
              </a:rPr>
              <a:t>Makronutrienty: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1000">
                <a:solidFill>
                  <a:srgbClr val="000000"/>
                </a:solidFill>
                <a:latin typeface="Calibri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dusík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–  rostlinou je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přijatelný převážně jen ve formě NO3- , tvoří téměř polovinu celkové dávky živin.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Podporuje  růst stonků a listů, tj.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zelené hmoty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s tvorbou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aminokyselin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dále nezbytných pro syntézu bílkovin u živočichů.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fosfor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– důležitý pro klíčení, růst a zrání plodů, tvorbu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semen,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fosfolipidů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(zásoba energie), je složkou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DNA a RNA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podílí se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na tvorbě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biomembrán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. 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draslík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-  podporuje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růst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a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odolnost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rostlin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vůči chorobám.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vápník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– důležitá součást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buněčných stěn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rostlin, nezbytný pro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růst kořenů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hořčík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-  nezbytný pro tvorbu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chlorofylu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důležitý pro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enzymatické reakce.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síra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   - nezbytná pro tvorbu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chlorofylu a bílkovin</a:t>
            </a:r>
            <a:r>
              <a:rPr lang="cs-CZ" sz="2000">
                <a:solidFill>
                  <a:srgbClr val="0070c0"/>
                </a:solidFill>
                <a:latin typeface="Arial"/>
              </a:rPr>
              <a:t>. </a:t>
            </a:r>
            <a:endParaRPr/>
          </a:p>
        </p:txBody>
      </p:sp>
      <p:sp>
        <p:nvSpPr>
          <p:cNvPr id="204" name="CustomShape 2"/>
          <p:cNvSpPr/>
          <p:nvPr/>
        </p:nvSpPr>
        <p:spPr>
          <a:xfrm>
            <a:off x="1214280" y="260280"/>
            <a:ext cx="2732400" cy="516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cs-CZ" sz="2800">
                <a:solidFill>
                  <a:srgbClr val="ff0000"/>
                </a:solidFill>
                <a:latin typeface="Arial"/>
              </a:rPr>
              <a:t>Význam živin pro vegetaci</a:t>
            </a: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08000" y="141120"/>
            <a:ext cx="9000720" cy="44190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Calibri"/>
              </a:rPr>
              <a:t>Mikronutrienty </a:t>
            </a:r>
            <a:r>
              <a:rPr b="1" lang="cs-CZ" sz="2400">
                <a:solidFill>
                  <a:srgbClr val="055b9b"/>
                </a:solidFill>
                <a:latin typeface="Calibri"/>
              </a:rPr>
              <a:t> - jsou nezastupitelné v enzymech - biokatalyzátorech: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1000">
                <a:solidFill>
                  <a:srgbClr val="000000"/>
                </a:solidFill>
                <a:latin typeface="Calibri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železo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- stopový prvek potřebný pro tvorbu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chlorofylu a přenosu kyslíku.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mangan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- prostředník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tvorby enzymů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je důležitý pro tvorbu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chlorofylu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bor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- nástroj pro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výměnu cukrů, ochrany vůči chor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obám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(cukrová řepa aj.), důležitý je pro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reprodukci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a mobilní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příjem vody.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zinek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  - důležitý pro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produkci bílkovin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podporuje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velikost, zrání a kvalitu plodů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(chmel, olejniny aj.).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měď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   - důležitá pro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syntézu proteinů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má důležitou úlohu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při reprodukci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molybden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– má zásadní význam pro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tvorbu enzymů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, vytváření </a:t>
            </a:r>
            <a:r>
              <a:rPr b="1" lang="cs-CZ" sz="2000">
                <a:solidFill>
                  <a:srgbClr val="0070c0"/>
                </a:solidFill>
                <a:latin typeface="Arial"/>
              </a:rPr>
              <a:t>kořenových uzlin 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u fazolí, hrachu, květáku aj.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chlor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       – ovlivňuje </a:t>
            </a:r>
            <a:r>
              <a:rPr b="1" lang="cs-CZ" sz="2000">
                <a:solidFill>
                  <a:srgbClr val="055b9b"/>
                </a:solidFill>
                <a:latin typeface="Arial"/>
              </a:rPr>
              <a:t>metabolismus sacharidů a fotosyntézu.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55b9b"/>
                </a:solidFill>
                <a:latin typeface="Arial"/>
              </a:rPr>
              <a:t>V potravních řetězcích se uplatňují i další stopové prvky, např. Se, Cr, Ni.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Význam  základních živin pro vegetaci objevil pan Liebig před 150-ti lety. 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Arial"/>
              </a:rPr>
              <a:t>Přesto i dnes někteří neberou v úvahu funkci, bilanci a koloběh živin v půdě a přírodě!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" name="Table 1"/>
          <p:cNvGraphicFramePr/>
          <p:nvPr/>
        </p:nvGraphicFramePr>
        <p:xfrm>
          <a:off x="1523880" y="3218760"/>
          <a:ext cx="6095520" cy="420120"/>
        </p:xfrm>
        <a:graphic>
          <a:graphicData uri="http://schemas.openxmlformats.org/drawingml/2006/table">
            <a:tbl>
              <a:tblPr/>
              <a:tblGrid>
                <a:gridCol w="182880"/>
                <a:gridCol w="670320"/>
                <a:gridCol w="60840"/>
                <a:gridCol w="1828800"/>
                <a:gridCol w="60840"/>
                <a:gridCol w="1828800"/>
                <a:gridCol w="60840"/>
                <a:gridCol w="1402200"/>
              </a:tblGrid>
              <a:tr h="209880"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Legenda: 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Dusíkatá hnojiva (N)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Fosforečná hnojiva (P</a:t>
                      </a:r>
                      <a:r>
                        <a:rPr baseline="-25000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2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O</a:t>
                      </a:r>
                      <a:r>
                        <a:rPr baseline="-25000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5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Draselná hnojiva (K</a:t>
                      </a:r>
                      <a:r>
                        <a:rPr baseline="-25000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2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O)</a:t>
                      </a:r>
                      <a:endParaRPr/>
                    </a:p>
                  </a:txBody>
                  <a:tcPr/>
                </a:tc>
              </a:tr>
              <a:tr h="210240"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Odkaz na data: 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0" lIns="0" rIns="0" tIns="0" wrap="none"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750" u="sng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hlinkClick r:id="rId1"/>
                        </a:rPr>
                        <a:t>Spotřeba minerálních hnojiv, ČR [kg/ha] 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7" name="CustomShape 2"/>
          <p:cNvSpPr/>
          <p:nvPr/>
        </p:nvSpPr>
        <p:spPr>
          <a:xfrm>
            <a:off x="251640" y="298800"/>
            <a:ext cx="8496720" cy="10062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ff0000"/>
                </a:solidFill>
                <a:latin typeface="Verdana"/>
                <a:ea typeface="Times New Roman"/>
              </a:rPr>
              <a:t>Spotřeba miner</a:t>
            </a:r>
            <a:r>
              <a:rPr b="1" lang="cs-CZ" sz="2000">
                <a:solidFill>
                  <a:srgbClr val="ff0000"/>
                </a:solidFill>
                <a:latin typeface="Calibri"/>
                <a:ea typeface="Times New Roman"/>
              </a:rPr>
              <a:t>á</a:t>
            </a:r>
            <a:r>
              <a:rPr b="1" lang="cs-CZ" sz="2000">
                <a:solidFill>
                  <a:srgbClr val="ff0000"/>
                </a:solidFill>
                <a:latin typeface="Verdana"/>
                <a:ea typeface="Times New Roman"/>
              </a:rPr>
              <a:t>ln</a:t>
            </a:r>
            <a:r>
              <a:rPr b="1" lang="cs-CZ" sz="2000">
                <a:solidFill>
                  <a:srgbClr val="ff0000"/>
                </a:solidFill>
                <a:latin typeface="Calibri"/>
                <a:ea typeface="Times New Roman"/>
              </a:rPr>
              <a:t>í</a:t>
            </a:r>
            <a:r>
              <a:rPr b="1" lang="cs-CZ" sz="2000">
                <a:solidFill>
                  <a:srgbClr val="ff0000"/>
                </a:solidFill>
                <a:latin typeface="Verdana"/>
                <a:ea typeface="Times New Roman"/>
              </a:rPr>
              <a:t>ch hnojiv, ČR [kg/ha zemědělsk</a:t>
            </a:r>
            <a:r>
              <a:rPr b="1" lang="cs-CZ" sz="2000">
                <a:solidFill>
                  <a:srgbClr val="ff0000"/>
                </a:solidFill>
                <a:latin typeface="Calibri"/>
                <a:ea typeface="Times New Roman"/>
              </a:rPr>
              <a:t>é</a:t>
            </a:r>
            <a:r>
              <a:rPr b="1" lang="cs-CZ" sz="2000">
                <a:solidFill>
                  <a:srgbClr val="ff0000"/>
                </a:solidFill>
                <a:latin typeface="Verdana"/>
                <a:ea typeface="Times New Roman"/>
              </a:rPr>
              <a:t> půdy]</a:t>
            </a:r>
            <a:r>
              <a:rPr lang="cs-CZ" sz="2000">
                <a:solidFill>
                  <a:srgbClr val="ff0000"/>
                </a:solidFill>
                <a:latin typeface="Verdana"/>
                <a:ea typeface="Times New Roman"/>
              </a:rPr>
              <a:t>
</a:t>
            </a:r>
            <a:r>
              <a:rPr b="1" lang="cs-CZ" sz="1600">
                <a:solidFill>
                  <a:srgbClr val="000000"/>
                </a:solidFill>
                <a:latin typeface="Verdana"/>
                <a:ea typeface="Times New Roman"/>
              </a:rPr>
              <a:t>Zdroj:</a:t>
            </a:r>
            <a:r>
              <a:rPr lang="cs-CZ" sz="1600">
                <a:solidFill>
                  <a:srgbClr val="000000"/>
                </a:solidFill>
                <a:latin typeface="Verdana"/>
                <a:ea typeface="Times New Roman"/>
              </a:rPr>
              <a:t> MZe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208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720" y="1103400"/>
            <a:ext cx="8936280" cy="4269600"/>
          </a:xfrm>
          <a:prstGeom prst="rect">
            <a:avLst/>
          </a:prstGeom>
          <a:ln>
            <a:noFill/>
          </a:ln>
        </p:spPr>
      </p:pic>
      <p:sp>
        <p:nvSpPr>
          <p:cNvPr id="209" name="CustomShape 3"/>
          <p:cNvSpPr/>
          <p:nvPr/>
        </p:nvSpPr>
        <p:spPr>
          <a:xfrm>
            <a:off x="0" y="3790800"/>
            <a:ext cx="9143640" cy="360"/>
          </a:xfrm>
          <a:prstGeom prst="rect">
            <a:avLst/>
          </a:prstGeom>
          <a:solidFill>
            <a:srgbClr val="f0fff0"/>
          </a:solidFill>
          <a:ln w="9360">
            <a:noFill/>
          </a:ln>
        </p:spPr>
      </p:sp>
      <p:sp>
        <p:nvSpPr>
          <p:cNvPr id="210" name="CustomShape 4"/>
          <p:cNvSpPr/>
          <p:nvPr/>
        </p:nvSpPr>
        <p:spPr>
          <a:xfrm>
            <a:off x="468360" y="5518800"/>
            <a:ext cx="8279640" cy="6390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ff0000"/>
                </a:solidFill>
                <a:latin typeface="Times New Roman"/>
              </a:rPr>
              <a:t>klesá rozloha obdělávané zemědělské půdy,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cs-CZ">
                <a:solidFill>
                  <a:srgbClr val="ff0000"/>
                </a:solidFill>
                <a:latin typeface="Times New Roman"/>
              </a:rPr>
              <a:t>mírně vzrůstají dávky živin vnášené do půdy minerálními hnojivy.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179640" y="188640"/>
            <a:ext cx="8712720" cy="575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3000">
                <a:solidFill>
                  <a:srgbClr val="055b9b"/>
                </a:solidFill>
                <a:latin typeface="Arial"/>
              </a:rPr>
              <a:t> </a:t>
            </a:r>
            <a:r>
              <a:rPr b="1" lang="cs-CZ" sz="2000">
                <a:solidFill>
                  <a:srgbClr val="ff0000"/>
                </a:solidFill>
                <a:latin typeface="Arial"/>
              </a:rPr>
              <a:t>Spotřeba průmyslových hnojiv v Evropě          </a:t>
            </a:r>
            <a:r>
              <a:rPr lang="cs-CZ">
                <a:solidFill>
                  <a:srgbClr val="ff0000"/>
                </a:solidFill>
                <a:latin typeface="Verdana"/>
                <a:ea typeface="Times New Roman"/>
              </a:rPr>
              <a:t>[kg/ha zemědělsk</a:t>
            </a:r>
            <a:r>
              <a:rPr lang="cs-CZ">
                <a:solidFill>
                  <a:srgbClr val="ff0000"/>
                </a:solidFill>
                <a:latin typeface="Calibri"/>
                <a:ea typeface="Times New Roman"/>
              </a:rPr>
              <a:t>é</a:t>
            </a:r>
            <a:r>
              <a:rPr lang="cs-CZ">
                <a:solidFill>
                  <a:srgbClr val="ff0000"/>
                </a:solidFill>
                <a:latin typeface="Verdana"/>
                <a:ea typeface="Times New Roman"/>
              </a:rPr>
              <a:t> půdy]</a:t>
            </a:r>
            <a:r>
              <a:rPr lang="cs-CZ">
                <a:solidFill>
                  <a:srgbClr val="ff0000"/>
                </a:solidFill>
                <a:latin typeface="Verdana"/>
                <a:ea typeface="Times New Roman"/>
              </a:rPr>
              <a:t>
</a:t>
            </a:r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9523B042-EF67-4FDF-9F72-19BED0B6F5B8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  <p:graphicFrame>
        <p:nvGraphicFramePr>
          <p:cNvPr id="213" name="Table 3"/>
          <p:cNvGraphicFramePr/>
          <p:nvPr/>
        </p:nvGraphicFramePr>
        <p:xfrm>
          <a:off x="1523880" y="3122640"/>
          <a:ext cx="6095520" cy="612720"/>
        </p:xfrm>
        <a:graphic>
          <a:graphicData uri="http://schemas.openxmlformats.org/drawingml/2006/table">
            <a:tbl>
              <a:tblPr/>
              <a:tblGrid>
                <a:gridCol w="6095520"/>
              </a:tblGrid>
              <a:tr h="612720">
                <a:tc>
                  <a:txBody>
                    <a:bodyPr anchor="ctr" bIns="0" lIns="0" rIns="0" tIns="0" wrap="none"/>
                    <a:p>
                      <a:pPr algn="ctr">
                        <a:lnSpc>
                          <a:spcPct val="115000"/>
                        </a:lnSpc>
                      </a:pPr>
                      <a:endParaRPr/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b="1" lang="cs-CZ" sz="8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Graf 5: Spotřeba minerálních hnojiv (N+P+K), mezinárodní srovnání (sledovaný rok uveden v odkazu na data) [kg/ha orné půdy]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
</a:t>
                      </a:r>
                      <a:r>
                        <a:rPr b="1"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Zdroj:</a:t>
                      </a:r>
                      <a:r>
                        <a:rPr lang="cs-CZ" sz="7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</a:rPr>
                        <a:t> Eurostat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4" name="CustomShape 4"/>
          <p:cNvSpPr/>
          <p:nvPr/>
        </p:nvSpPr>
        <p:spPr>
          <a:xfrm>
            <a:off x="0" y="161640"/>
            <a:ext cx="9143640" cy="369000"/>
          </a:xfrm>
          <a:prstGeom prst="rect">
            <a:avLst/>
          </a:prstGeom>
          <a:noFill/>
          <a:ln w="9360">
            <a:noFill/>
          </a:ln>
        </p:spPr>
      </p:sp>
      <p:pic>
        <p:nvPicPr>
          <p:cNvPr descr="" id="215" name="obrázek 9"/>
          <p:cNvPicPr/>
          <p:nvPr/>
        </p:nvPicPr>
        <p:blipFill>
          <a:blip r:embed="rId1"/>
          <a:stretch>
            <a:fillRect/>
          </a:stretch>
        </p:blipFill>
        <p:spPr>
          <a:xfrm>
            <a:off x="179640" y="1268640"/>
            <a:ext cx="8751240" cy="4701600"/>
          </a:xfrm>
          <a:prstGeom prst="rect">
            <a:avLst/>
          </a:prstGeom>
          <a:ln>
            <a:noFill/>
          </a:ln>
        </p:spPr>
      </p:pic>
      <p:sp>
        <p:nvSpPr>
          <p:cNvPr id="216" name="CustomShape 5"/>
          <p:cNvSpPr/>
          <p:nvPr/>
        </p:nvSpPr>
        <p:spPr>
          <a:xfrm>
            <a:off x="0" y="3790800"/>
            <a:ext cx="9143640" cy="360"/>
          </a:xfrm>
          <a:prstGeom prst="rect">
            <a:avLst/>
          </a:prstGeom>
          <a:solidFill>
            <a:srgbClr val="f0fff0"/>
          </a:solidFill>
          <a:ln w="9360">
            <a:noFill/>
          </a:ln>
        </p:spPr>
      </p:sp>
      <p:sp>
        <p:nvSpPr>
          <p:cNvPr id="217" name="CustomShape 6"/>
          <p:cNvSpPr/>
          <p:nvPr/>
        </p:nvSpPr>
        <p:spPr>
          <a:xfrm>
            <a:off x="971640" y="724680"/>
            <a:ext cx="2952000" cy="395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Calibri"/>
              </a:rPr>
              <a:t>Zdroj:</a:t>
            </a:r>
            <a:r>
              <a:rPr lang="cs-CZ" sz="2000">
                <a:solidFill>
                  <a:srgbClr val="000000"/>
                </a:solidFill>
                <a:latin typeface="Calibri"/>
              </a:rPr>
              <a:t>  Eurostat, 2012</a:t>
            </a:r>
            <a:endParaRPr/>
          </a:p>
        </p:txBody>
      </p:sp>
      <p:sp>
        <p:nvSpPr>
          <p:cNvPr id="218" name="CustomShape 7"/>
          <p:cNvSpPr/>
          <p:nvPr/>
        </p:nvSpPr>
        <p:spPr>
          <a:xfrm flipV="1">
            <a:off x="5508000" y="5732640"/>
            <a:ext cx="360" cy="575640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219" name="CustomShape 8"/>
          <p:cNvSpPr/>
          <p:nvPr/>
        </p:nvSpPr>
        <p:spPr>
          <a:xfrm flipV="1">
            <a:off x="7092360" y="5732640"/>
            <a:ext cx="360" cy="575640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len="med" type="arrow" w="med"/>
          </a:ln>
        </p:spPr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734760" y="274680"/>
            <a:ext cx="8229240" cy="114264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r>
              <a:rPr b="1" lang="cs-CZ" sz="2400">
                <a:solidFill>
                  <a:srgbClr val="ff0000"/>
                </a:solidFill>
                <a:latin typeface="Arial"/>
              </a:rPr>
              <a:t>Základní suroviny pro výrobu minerálních hnojiv:</a:t>
            </a:r>
            <a:endParaRPr/>
          </a:p>
        </p:txBody>
      </p:sp>
      <p:sp>
        <p:nvSpPr>
          <p:cNvPr id="221" name="TextShape 2"/>
          <p:cNvSpPr txBox="1"/>
          <p:nvPr/>
        </p:nvSpPr>
        <p:spPr>
          <a:xfrm>
            <a:off x="734760" y="1600200"/>
            <a:ext cx="8229240" cy="452556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Dusíkatá hnojiva  - fosilní paliva: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uhlí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(300 – 500 let)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ropa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(40 – 80 let)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  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zemní plyn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(cca 100 let)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Fosforečná hnojiva – fosfáty :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fosfority a apatity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(150 let)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Draselná hnojiva -  KCl (sylvín):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70c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solná ložiska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2000">
                <a:solidFill>
                  <a:srgbClr val="000000"/>
                </a:solidFill>
                <a:latin typeface="Arial"/>
              </a:rPr>
              <a:t>	</a:t>
            </a:r>
            <a:r>
              <a:rPr b="1" lang="cs-CZ" sz="2000">
                <a:solidFill>
                  <a:srgbClr val="000000"/>
                </a:solidFill>
                <a:latin typeface="Arial"/>
              </a:rPr>
              <a:t>- mořská voda</a:t>
            </a:r>
            <a:endParaRPr/>
          </a:p>
        </p:txBody>
      </p:sp>
      <p:sp>
        <p:nvSpPr>
          <p:cNvPr id="222" name="TextShape 3"/>
          <p:cNvSpPr txBox="1"/>
          <p:nvPr/>
        </p:nvSpPr>
        <p:spPr>
          <a:xfrm>
            <a:off x="468360" y="6308640"/>
            <a:ext cx="2133360" cy="364680"/>
          </a:xfrm>
          <a:prstGeom prst="rect">
            <a:avLst/>
          </a:prstGeom>
        </p:spPr>
        <p:txBody>
          <a:bodyPr anchor="ctr" bIns="0" lIns="0" rIns="0" tIns="0"/>
          <a:p>
            <a:pPr>
              <a:lnSpc>
                <a:spcPct val="100000"/>
              </a:lnSpc>
            </a:pPr>
            <a:fld id="{1985D502-D8FB-4242-BB16-8DD99CF045C2}" type="slidenum">
              <a:rPr b="1" lang="cs-CZ" sz="1200">
                <a:solidFill>
                  <a:srgbClr val="ffffff"/>
                </a:solidFill>
                <a:latin typeface="Arial"/>
              </a:rPr>
              <a:t>&lt;číslo&gt;</a:t>
            </a:fld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