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1" r:id="rId2"/>
  </p:sldMasterIdLst>
  <p:notesMasterIdLst>
    <p:notesMasterId r:id="rId25"/>
  </p:notesMasterIdLst>
  <p:sldIdLst>
    <p:sldId id="256" r:id="rId3"/>
    <p:sldId id="269" r:id="rId4"/>
    <p:sldId id="271" r:id="rId5"/>
    <p:sldId id="270" r:id="rId6"/>
    <p:sldId id="273" r:id="rId7"/>
    <p:sldId id="274" r:id="rId8"/>
    <p:sldId id="268" r:id="rId9"/>
    <p:sldId id="259" r:id="rId10"/>
    <p:sldId id="286" r:id="rId11"/>
    <p:sldId id="284" r:id="rId12"/>
    <p:sldId id="285" r:id="rId13"/>
    <p:sldId id="283" r:id="rId14"/>
    <p:sldId id="275" r:id="rId15"/>
    <p:sldId id="276" r:id="rId16"/>
    <p:sldId id="281" r:id="rId17"/>
    <p:sldId id="280" r:id="rId18"/>
    <p:sldId id="277" r:id="rId19"/>
    <p:sldId id="278" r:id="rId20"/>
    <p:sldId id="282" r:id="rId21"/>
    <p:sldId id="279" r:id="rId22"/>
    <p:sldId id="266" r:id="rId23"/>
    <p:sldId id="267" r:id="rId24"/>
  </p:sldIdLst>
  <p:sldSz cx="9144000" cy="6858000" type="screen4x3"/>
  <p:notesSz cx="6735763" cy="98663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6600"/>
    <a:srgbClr val="ECF4D6"/>
    <a:srgbClr val="EEE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75" d="100"/>
          <a:sy n="75" d="100"/>
        </p:scale>
        <p:origin x="-748" y="-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7959DD-7DF9-48D0-AE7A-B285CE43D2F8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D12473FF-2A37-4E6B-87F3-663209245D96}">
      <dgm:prSet phldrT="[Text]"/>
      <dgm:spPr>
        <a:xfrm>
          <a:off x="1764059" y="198893"/>
          <a:ext cx="1958280" cy="783312"/>
        </a:xfrm>
        <a:solidFill>
          <a:schemeClr val="accent6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de-DE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Projektidee </a:t>
          </a:r>
          <a:r>
            <a:rPr lang="de-DE" dirty="0">
              <a:solidFill>
                <a:schemeClr val="bg1"/>
              </a:solidFill>
              <a:latin typeface="Calibri"/>
              <a:ea typeface="+mn-ea"/>
              <a:cs typeface="+mn-cs"/>
            </a:rPr>
            <a:t>/ </a:t>
          </a:r>
          <a:r>
            <a:rPr lang="de-DE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Projektansätze</a:t>
          </a:r>
          <a:endParaRPr lang="de-DE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F8426EA1-59BF-4646-8F66-8DDEC3364001}" type="parTrans" cxnId="{283D6E48-A1EF-4813-A93B-FA85A0CD074C}">
      <dgm:prSet/>
      <dgm:spPr/>
      <dgm:t>
        <a:bodyPr/>
        <a:lstStyle/>
        <a:p>
          <a:endParaRPr lang="de-DE"/>
        </a:p>
      </dgm:t>
    </dgm:pt>
    <dgm:pt modelId="{1DCAA6C4-A739-4FC7-BBD5-35DE70C31AE1}" type="sibTrans" cxnId="{283D6E48-A1EF-4813-A93B-FA85A0CD074C}">
      <dgm:prSet/>
      <dgm:spPr/>
      <dgm:t>
        <a:bodyPr/>
        <a:lstStyle/>
        <a:p>
          <a:endParaRPr lang="de-DE"/>
        </a:p>
      </dgm:t>
    </dgm:pt>
    <dgm:pt modelId="{65583B8A-6309-4D24-BE4D-0890278F3F5D}" type="pres">
      <dgm:prSet presAssocID="{6C7959DD-7DF9-48D0-AE7A-B285CE43D2F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68F2B6AA-93BB-43E5-B3EC-6DC1297DED6C}" type="pres">
      <dgm:prSet presAssocID="{D12473FF-2A37-4E6B-87F3-663209245D96}" presName="parTxOnly" presStyleLbl="node1" presStyleIdx="0" presStyleCnt="1" custScaleX="87097" custScaleY="88710" custLinFactNeighborX="0" custLinFactNeighborY="-1951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de-DE"/>
        </a:p>
      </dgm:t>
    </dgm:pt>
  </dgm:ptLst>
  <dgm:cxnLst>
    <dgm:cxn modelId="{8E48671F-970F-4C66-95CF-8D7AF542743A}" type="presOf" srcId="{6C7959DD-7DF9-48D0-AE7A-B285CE43D2F8}" destId="{65583B8A-6309-4D24-BE4D-0890278F3F5D}" srcOrd="0" destOrd="0" presId="urn:microsoft.com/office/officeart/2005/8/layout/chevron1"/>
    <dgm:cxn modelId="{283D6E48-A1EF-4813-A93B-FA85A0CD074C}" srcId="{6C7959DD-7DF9-48D0-AE7A-B285CE43D2F8}" destId="{D12473FF-2A37-4E6B-87F3-663209245D96}" srcOrd="0" destOrd="0" parTransId="{F8426EA1-59BF-4646-8F66-8DDEC3364001}" sibTransId="{1DCAA6C4-A739-4FC7-BBD5-35DE70C31AE1}"/>
    <dgm:cxn modelId="{5A19F601-86F0-47BC-9F56-C797F05C46E2}" type="presOf" srcId="{D12473FF-2A37-4E6B-87F3-663209245D96}" destId="{68F2B6AA-93BB-43E5-B3EC-6DC1297DED6C}" srcOrd="0" destOrd="0" presId="urn:microsoft.com/office/officeart/2005/8/layout/chevron1"/>
    <dgm:cxn modelId="{96D2883B-2F1F-483E-AA35-D55F38CA5A93}" type="presParOf" srcId="{65583B8A-6309-4D24-BE4D-0890278F3F5D}" destId="{68F2B6AA-93BB-43E5-B3EC-6DC1297DED6C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8FFDD4-0429-465A-8714-C3908EC43F4E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6B67954-95B3-48C5-B8BC-1278546194D2}">
      <dgm:prSet custT="1"/>
      <dgm:spPr>
        <a:solidFill>
          <a:schemeClr val="accent6"/>
        </a:solidFill>
      </dgm:spPr>
      <dgm:t>
        <a:bodyPr/>
        <a:lstStyle/>
        <a:p>
          <a:pPr rtl="0"/>
          <a:r>
            <a:rPr lang="de-DE" sz="1400" dirty="0" smtClean="0"/>
            <a:t>Projektumsetzung und -koordination</a:t>
          </a:r>
          <a:endParaRPr lang="de-DE" sz="1400" dirty="0"/>
        </a:p>
      </dgm:t>
    </dgm:pt>
    <dgm:pt modelId="{9ABCAF30-796B-4410-AF57-B640AFCD90E0}" type="parTrans" cxnId="{88E7F94B-2150-47D0-BEA5-AD1EA83097EC}">
      <dgm:prSet/>
      <dgm:spPr/>
      <dgm:t>
        <a:bodyPr/>
        <a:lstStyle/>
        <a:p>
          <a:endParaRPr lang="de-DE"/>
        </a:p>
      </dgm:t>
    </dgm:pt>
    <dgm:pt modelId="{29A219E3-9A66-4366-86D5-2807587CF5D4}" type="sibTrans" cxnId="{88E7F94B-2150-47D0-BEA5-AD1EA83097EC}">
      <dgm:prSet/>
      <dgm:spPr/>
      <dgm:t>
        <a:bodyPr/>
        <a:lstStyle/>
        <a:p>
          <a:endParaRPr lang="de-DE"/>
        </a:p>
      </dgm:t>
    </dgm:pt>
    <dgm:pt modelId="{AF8432D7-A5DE-4780-8D0A-8E9921A7EC7C}" type="pres">
      <dgm:prSet presAssocID="{658FFDD4-0429-465A-8714-C3908EC43F4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2BFBFC27-FBDF-4146-BE47-53A25C2B5098}" type="pres">
      <dgm:prSet presAssocID="{86B67954-95B3-48C5-B8BC-1278546194D2}" presName="horFlow" presStyleCnt="0"/>
      <dgm:spPr/>
    </dgm:pt>
    <dgm:pt modelId="{AC475D25-6336-4112-ADEA-9C8597736274}" type="pres">
      <dgm:prSet presAssocID="{86B67954-95B3-48C5-B8BC-1278546194D2}" presName="bigChev" presStyleLbl="node1" presStyleIdx="0" presStyleCnt="1"/>
      <dgm:spPr/>
      <dgm:t>
        <a:bodyPr/>
        <a:lstStyle/>
        <a:p>
          <a:endParaRPr lang="de-DE"/>
        </a:p>
      </dgm:t>
    </dgm:pt>
  </dgm:ptLst>
  <dgm:cxnLst>
    <dgm:cxn modelId="{6C2F4267-52CF-4FDC-AFB4-65B0C4351B64}" type="presOf" srcId="{86B67954-95B3-48C5-B8BC-1278546194D2}" destId="{AC475D25-6336-4112-ADEA-9C8597736274}" srcOrd="0" destOrd="0" presId="urn:microsoft.com/office/officeart/2005/8/layout/lProcess3"/>
    <dgm:cxn modelId="{88E7F94B-2150-47D0-BEA5-AD1EA83097EC}" srcId="{658FFDD4-0429-465A-8714-C3908EC43F4E}" destId="{86B67954-95B3-48C5-B8BC-1278546194D2}" srcOrd="0" destOrd="0" parTransId="{9ABCAF30-796B-4410-AF57-B640AFCD90E0}" sibTransId="{29A219E3-9A66-4366-86D5-2807587CF5D4}"/>
    <dgm:cxn modelId="{EAE90EE6-FFC2-4208-B852-04BFCB2A0528}" type="presOf" srcId="{658FFDD4-0429-465A-8714-C3908EC43F4E}" destId="{AF8432D7-A5DE-4780-8D0A-8E9921A7EC7C}" srcOrd="0" destOrd="0" presId="urn:microsoft.com/office/officeart/2005/8/layout/lProcess3"/>
    <dgm:cxn modelId="{72EC8B99-759B-4371-88C0-64737F66A56A}" type="presParOf" srcId="{AF8432D7-A5DE-4780-8D0A-8E9921A7EC7C}" destId="{2BFBFC27-FBDF-4146-BE47-53A25C2B5098}" srcOrd="0" destOrd="0" presId="urn:microsoft.com/office/officeart/2005/8/layout/lProcess3"/>
    <dgm:cxn modelId="{BEB3ECFB-598C-4113-8489-01106183487A}" type="presParOf" srcId="{2BFBFC27-FBDF-4146-BE47-53A25C2B5098}" destId="{AC475D25-6336-4112-ADEA-9C8597736274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B1F57E-A735-452C-A08E-00AD61D7158D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BCF3FE7-7EBD-45D5-9D6E-433FFD85DE1E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de-DE" b="1" dirty="0" smtClean="0">
              <a:solidFill>
                <a:schemeClr val="bg1"/>
              </a:solidFill>
            </a:rPr>
            <a:t>Herausforderungen</a:t>
          </a:r>
          <a:endParaRPr lang="de-DE" b="1" dirty="0">
            <a:solidFill>
              <a:schemeClr val="bg1"/>
            </a:solidFill>
          </a:endParaRPr>
        </a:p>
      </dgm:t>
    </dgm:pt>
    <dgm:pt modelId="{C1C21C6E-7EC6-4508-981C-CF6368EE87DB}" type="parTrans" cxnId="{88456337-089A-4338-9E0D-B1E99D623CCB}">
      <dgm:prSet/>
      <dgm:spPr/>
      <dgm:t>
        <a:bodyPr/>
        <a:lstStyle/>
        <a:p>
          <a:endParaRPr lang="de-DE"/>
        </a:p>
      </dgm:t>
    </dgm:pt>
    <dgm:pt modelId="{6650DAEB-E2DE-4506-B8FF-BCA2751844DD}" type="sibTrans" cxnId="{88456337-089A-4338-9E0D-B1E99D623CCB}">
      <dgm:prSet/>
      <dgm:spPr/>
      <dgm:t>
        <a:bodyPr/>
        <a:lstStyle/>
        <a:p>
          <a:endParaRPr lang="de-DE"/>
        </a:p>
      </dgm:t>
    </dgm:pt>
    <dgm:pt modelId="{D390A14A-62C5-44AD-B6B4-F7E5FE169A2B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de-DE" b="1" dirty="0" smtClean="0">
              <a:solidFill>
                <a:schemeClr val="accent6">
                  <a:lumMod val="50000"/>
                </a:schemeClr>
              </a:solidFill>
            </a:rPr>
            <a:t>Vernetzung:</a:t>
          </a:r>
        </a:p>
        <a:p>
          <a:r>
            <a:rPr lang="de-DE" dirty="0" smtClean="0">
              <a:solidFill>
                <a:schemeClr val="accent6">
                  <a:lumMod val="50000"/>
                </a:schemeClr>
              </a:solidFill>
            </a:rPr>
            <a:t>Bereits vorhandene und erweiterte Akteure &amp; Strukturen</a:t>
          </a:r>
        </a:p>
        <a:p>
          <a:r>
            <a:rPr lang="de-DE" dirty="0" smtClean="0">
              <a:solidFill>
                <a:schemeClr val="accent6">
                  <a:lumMod val="50000"/>
                </a:schemeClr>
              </a:solidFill>
            </a:rPr>
            <a:t>Wissens- und </a:t>
          </a:r>
          <a:r>
            <a:rPr lang="de-DE" dirty="0" err="1" smtClean="0">
              <a:solidFill>
                <a:schemeClr val="accent6">
                  <a:lumMod val="50000"/>
                </a:schemeClr>
              </a:solidFill>
            </a:rPr>
            <a:t>Know-How</a:t>
          </a:r>
          <a:r>
            <a:rPr lang="de-DE" dirty="0" smtClean="0">
              <a:solidFill>
                <a:schemeClr val="accent6">
                  <a:lumMod val="50000"/>
                </a:schemeClr>
              </a:solidFill>
            </a:rPr>
            <a:t>-Transfer</a:t>
          </a:r>
          <a:endParaRPr lang="de-DE" dirty="0">
            <a:solidFill>
              <a:schemeClr val="accent6">
                <a:lumMod val="50000"/>
              </a:schemeClr>
            </a:solidFill>
          </a:endParaRPr>
        </a:p>
      </dgm:t>
    </dgm:pt>
    <dgm:pt modelId="{75BD4C46-55D7-4659-A700-3363373B7FDC}" type="parTrans" cxnId="{DFAFF3C4-9802-4D37-BC84-B13D18DF02CB}">
      <dgm:prSet/>
      <dgm:spPr/>
      <dgm:t>
        <a:bodyPr/>
        <a:lstStyle/>
        <a:p>
          <a:endParaRPr lang="de-DE"/>
        </a:p>
      </dgm:t>
    </dgm:pt>
    <dgm:pt modelId="{A0A09984-7BEC-48F6-AD48-26A6F87C3030}" type="sibTrans" cxnId="{DFAFF3C4-9802-4D37-BC84-B13D18DF02CB}">
      <dgm:prSet/>
      <dgm:spPr/>
      <dgm:t>
        <a:bodyPr/>
        <a:lstStyle/>
        <a:p>
          <a:endParaRPr lang="de-DE"/>
        </a:p>
      </dgm:t>
    </dgm:pt>
    <dgm:pt modelId="{FEA1C199-3ECC-4319-A9FD-7A231CD521CA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de-DE" b="1" dirty="0" smtClean="0">
              <a:solidFill>
                <a:schemeClr val="accent6">
                  <a:lumMod val="50000"/>
                </a:schemeClr>
              </a:solidFill>
            </a:rPr>
            <a:t>Innovationen:</a:t>
          </a:r>
        </a:p>
        <a:p>
          <a:r>
            <a:rPr lang="de-DE" dirty="0" smtClean="0">
              <a:solidFill>
                <a:schemeClr val="accent6">
                  <a:lumMod val="50000"/>
                </a:schemeClr>
              </a:solidFill>
            </a:rPr>
            <a:t>Technologien (Power-</a:t>
          </a:r>
          <a:r>
            <a:rPr lang="de-DE" dirty="0" err="1" smtClean="0">
              <a:solidFill>
                <a:schemeClr val="accent6">
                  <a:lumMod val="50000"/>
                </a:schemeClr>
              </a:solidFill>
            </a:rPr>
            <a:t>to</a:t>
          </a:r>
          <a:r>
            <a:rPr lang="de-DE" dirty="0" smtClean="0">
              <a:solidFill>
                <a:schemeClr val="accent6">
                  <a:lumMod val="50000"/>
                </a:schemeClr>
              </a:solidFill>
            </a:rPr>
            <a:t>-Gas)</a:t>
          </a:r>
        </a:p>
        <a:p>
          <a:r>
            <a:rPr lang="de-DE" dirty="0" smtClean="0">
              <a:solidFill>
                <a:schemeClr val="accent6">
                  <a:lumMod val="50000"/>
                </a:schemeClr>
              </a:solidFill>
            </a:rPr>
            <a:t>Ressourcen (Strohvergärung)</a:t>
          </a:r>
        </a:p>
        <a:p>
          <a:r>
            <a:rPr lang="de-DE" dirty="0" smtClean="0">
              <a:solidFill>
                <a:schemeClr val="accent6">
                  <a:lumMod val="50000"/>
                </a:schemeClr>
              </a:solidFill>
            </a:rPr>
            <a:t>Marktmodelle/Marktintegration</a:t>
          </a:r>
          <a:endParaRPr lang="de-DE" dirty="0">
            <a:solidFill>
              <a:schemeClr val="accent6">
                <a:lumMod val="50000"/>
              </a:schemeClr>
            </a:solidFill>
          </a:endParaRPr>
        </a:p>
      </dgm:t>
    </dgm:pt>
    <dgm:pt modelId="{580B00B4-8F34-4616-8263-BF468BE942C3}" type="parTrans" cxnId="{A23120DD-EB5A-4CF4-884B-50530EB503B1}">
      <dgm:prSet/>
      <dgm:spPr/>
      <dgm:t>
        <a:bodyPr/>
        <a:lstStyle/>
        <a:p>
          <a:endParaRPr lang="de-DE"/>
        </a:p>
      </dgm:t>
    </dgm:pt>
    <dgm:pt modelId="{0E2A3E12-4A75-430D-B071-8D71A37A4164}" type="sibTrans" cxnId="{A23120DD-EB5A-4CF4-884B-50530EB503B1}">
      <dgm:prSet/>
      <dgm:spPr/>
      <dgm:t>
        <a:bodyPr/>
        <a:lstStyle/>
        <a:p>
          <a:endParaRPr lang="de-DE"/>
        </a:p>
      </dgm:t>
    </dgm:pt>
    <dgm:pt modelId="{0DB60AC3-2C11-4E7D-9D0C-FA21005B7809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de-DE" b="1" dirty="0" smtClean="0">
              <a:solidFill>
                <a:schemeClr val="accent6">
                  <a:lumMod val="50000"/>
                </a:schemeClr>
              </a:solidFill>
            </a:rPr>
            <a:t>Prüfung von Projektideen und -ansätzen:</a:t>
          </a:r>
        </a:p>
        <a:p>
          <a:r>
            <a:rPr lang="de-DE" dirty="0" smtClean="0">
              <a:solidFill>
                <a:schemeClr val="accent6">
                  <a:lumMod val="50000"/>
                </a:schemeClr>
              </a:solidFill>
            </a:rPr>
            <a:t>juristisch, wirtschaftlich, Finanzierung, Ressourcen…</a:t>
          </a:r>
          <a:endParaRPr lang="de-DE" dirty="0">
            <a:solidFill>
              <a:schemeClr val="accent6">
                <a:lumMod val="50000"/>
              </a:schemeClr>
            </a:solidFill>
          </a:endParaRPr>
        </a:p>
      </dgm:t>
    </dgm:pt>
    <dgm:pt modelId="{ACB1D792-B83C-4234-AF4D-327B691D88D1}" type="parTrans" cxnId="{AE8B03ED-2321-484D-AC2A-93086F30FEE1}">
      <dgm:prSet/>
      <dgm:spPr/>
      <dgm:t>
        <a:bodyPr/>
        <a:lstStyle/>
        <a:p>
          <a:endParaRPr lang="de-DE"/>
        </a:p>
      </dgm:t>
    </dgm:pt>
    <dgm:pt modelId="{60F89509-AFDA-451F-98F3-F8466DE61413}" type="sibTrans" cxnId="{AE8B03ED-2321-484D-AC2A-93086F30FEE1}">
      <dgm:prSet/>
      <dgm:spPr/>
      <dgm:t>
        <a:bodyPr/>
        <a:lstStyle/>
        <a:p>
          <a:endParaRPr lang="de-DE"/>
        </a:p>
      </dgm:t>
    </dgm:pt>
    <dgm:pt modelId="{268E13B3-9AAA-4C82-A2DB-CDB4C6B098C1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de-DE" b="1" dirty="0" smtClean="0">
              <a:solidFill>
                <a:schemeClr val="accent6">
                  <a:lumMod val="50000"/>
                </a:schemeClr>
              </a:solidFill>
            </a:rPr>
            <a:t>Aufzeigen von best-</a:t>
          </a:r>
          <a:r>
            <a:rPr lang="de-DE" b="1" dirty="0" err="1" smtClean="0">
              <a:solidFill>
                <a:schemeClr val="accent6">
                  <a:lumMod val="50000"/>
                </a:schemeClr>
              </a:solidFill>
            </a:rPr>
            <a:t>practice</a:t>
          </a:r>
          <a:r>
            <a:rPr lang="de-DE" b="1" dirty="0" smtClean="0">
              <a:solidFill>
                <a:schemeClr val="accent6">
                  <a:lumMod val="50000"/>
                </a:schemeClr>
              </a:solidFill>
            </a:rPr>
            <a:t>-Beispielen:</a:t>
          </a:r>
        </a:p>
        <a:p>
          <a:r>
            <a:rPr lang="de-DE" dirty="0" smtClean="0">
              <a:solidFill>
                <a:schemeClr val="accent6">
                  <a:lumMod val="50000"/>
                </a:schemeClr>
              </a:solidFill>
            </a:rPr>
            <a:t>Erfolgreiche Projekte, die transformierbar und  adaptierbar sind</a:t>
          </a:r>
        </a:p>
        <a:p>
          <a:r>
            <a:rPr lang="de-DE" dirty="0" smtClean="0">
              <a:solidFill>
                <a:schemeClr val="accent6">
                  <a:lumMod val="50000"/>
                </a:schemeClr>
              </a:solidFill>
            </a:rPr>
            <a:t>Bsp. für aktive Partizipation</a:t>
          </a:r>
        </a:p>
        <a:p>
          <a:endParaRPr lang="de-DE" dirty="0">
            <a:solidFill>
              <a:schemeClr val="accent6">
                <a:lumMod val="50000"/>
              </a:schemeClr>
            </a:solidFill>
          </a:endParaRPr>
        </a:p>
      </dgm:t>
    </dgm:pt>
    <dgm:pt modelId="{7172281F-E1F4-424E-8907-070EB6B380EE}" type="parTrans" cxnId="{D0948D70-0DDE-41A9-A139-FC95607DC23E}">
      <dgm:prSet/>
      <dgm:spPr/>
      <dgm:t>
        <a:bodyPr/>
        <a:lstStyle/>
        <a:p>
          <a:endParaRPr lang="de-DE"/>
        </a:p>
      </dgm:t>
    </dgm:pt>
    <dgm:pt modelId="{DB3D6AE7-BFF1-447B-A1B7-0DF784618C7F}" type="sibTrans" cxnId="{D0948D70-0DDE-41A9-A139-FC95607DC23E}">
      <dgm:prSet/>
      <dgm:spPr/>
      <dgm:t>
        <a:bodyPr/>
        <a:lstStyle/>
        <a:p>
          <a:endParaRPr lang="de-DE"/>
        </a:p>
      </dgm:t>
    </dgm:pt>
    <dgm:pt modelId="{3F52E85C-91E2-4AF6-85B8-B7D611843B5D}" type="pres">
      <dgm:prSet presAssocID="{C9B1F57E-A735-452C-A08E-00AD61D7158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2E995D85-B8BD-4D04-8D73-3AF4213D8ABC}" type="pres">
      <dgm:prSet presAssocID="{C9B1F57E-A735-452C-A08E-00AD61D7158D}" presName="matrix" presStyleCnt="0"/>
      <dgm:spPr/>
    </dgm:pt>
    <dgm:pt modelId="{F704E1ED-968D-464B-90C3-C34D1B914D2F}" type="pres">
      <dgm:prSet presAssocID="{C9B1F57E-A735-452C-A08E-00AD61D7158D}" presName="tile1" presStyleLbl="node1" presStyleIdx="0" presStyleCnt="4"/>
      <dgm:spPr/>
      <dgm:t>
        <a:bodyPr/>
        <a:lstStyle/>
        <a:p>
          <a:endParaRPr lang="de-DE"/>
        </a:p>
      </dgm:t>
    </dgm:pt>
    <dgm:pt modelId="{ABC3D8E4-39FC-44F5-8121-BF1F6A7F7437}" type="pres">
      <dgm:prSet presAssocID="{C9B1F57E-A735-452C-A08E-00AD61D7158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F324B16-04B4-4B1B-86DB-BA883CB54F31}" type="pres">
      <dgm:prSet presAssocID="{C9B1F57E-A735-452C-A08E-00AD61D7158D}" presName="tile2" presStyleLbl="node1" presStyleIdx="1" presStyleCnt="4"/>
      <dgm:spPr/>
      <dgm:t>
        <a:bodyPr/>
        <a:lstStyle/>
        <a:p>
          <a:endParaRPr lang="de-DE"/>
        </a:p>
      </dgm:t>
    </dgm:pt>
    <dgm:pt modelId="{30335884-28E3-486D-BA36-06238050EBD7}" type="pres">
      <dgm:prSet presAssocID="{C9B1F57E-A735-452C-A08E-00AD61D7158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5AA4078-AF30-4B72-99C6-145B7271E32D}" type="pres">
      <dgm:prSet presAssocID="{C9B1F57E-A735-452C-A08E-00AD61D7158D}" presName="tile3" presStyleLbl="node1" presStyleIdx="2" presStyleCnt="4"/>
      <dgm:spPr/>
      <dgm:t>
        <a:bodyPr/>
        <a:lstStyle/>
        <a:p>
          <a:endParaRPr lang="de-DE"/>
        </a:p>
      </dgm:t>
    </dgm:pt>
    <dgm:pt modelId="{7CEA308C-C0CD-4219-8A31-D9248664792B}" type="pres">
      <dgm:prSet presAssocID="{C9B1F57E-A735-452C-A08E-00AD61D7158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F1ECA52-7A5B-47CB-AFCE-F48BD4BA4D87}" type="pres">
      <dgm:prSet presAssocID="{C9B1F57E-A735-452C-A08E-00AD61D7158D}" presName="tile4" presStyleLbl="node1" presStyleIdx="3" presStyleCnt="4"/>
      <dgm:spPr/>
      <dgm:t>
        <a:bodyPr/>
        <a:lstStyle/>
        <a:p>
          <a:endParaRPr lang="de-DE"/>
        </a:p>
      </dgm:t>
    </dgm:pt>
    <dgm:pt modelId="{E90E8D3E-29B4-4878-AC98-172055A833CE}" type="pres">
      <dgm:prSet presAssocID="{C9B1F57E-A735-452C-A08E-00AD61D7158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1B28189-9E83-4F34-8F4D-BAC3F2342E96}" type="pres">
      <dgm:prSet presAssocID="{C9B1F57E-A735-452C-A08E-00AD61D7158D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de-DE"/>
        </a:p>
      </dgm:t>
    </dgm:pt>
  </dgm:ptLst>
  <dgm:cxnLst>
    <dgm:cxn modelId="{A23120DD-EB5A-4CF4-884B-50530EB503B1}" srcId="{0BCF3FE7-7EBD-45D5-9D6E-433FFD85DE1E}" destId="{FEA1C199-3ECC-4319-A9FD-7A231CD521CA}" srcOrd="1" destOrd="0" parTransId="{580B00B4-8F34-4616-8263-BF468BE942C3}" sibTransId="{0E2A3E12-4A75-430D-B071-8D71A37A4164}"/>
    <dgm:cxn modelId="{10853CA6-30F1-4C86-886D-53C27741F794}" type="presOf" srcId="{268E13B3-9AAA-4C82-A2DB-CDB4C6B098C1}" destId="{E90E8D3E-29B4-4878-AC98-172055A833CE}" srcOrd="1" destOrd="0" presId="urn:microsoft.com/office/officeart/2005/8/layout/matrix1"/>
    <dgm:cxn modelId="{7B290808-1E73-41D6-ACE9-4AE9FF963713}" type="presOf" srcId="{0BCF3FE7-7EBD-45D5-9D6E-433FFD85DE1E}" destId="{41B28189-9E83-4F34-8F4D-BAC3F2342E96}" srcOrd="0" destOrd="0" presId="urn:microsoft.com/office/officeart/2005/8/layout/matrix1"/>
    <dgm:cxn modelId="{88456337-089A-4338-9E0D-B1E99D623CCB}" srcId="{C9B1F57E-A735-452C-A08E-00AD61D7158D}" destId="{0BCF3FE7-7EBD-45D5-9D6E-433FFD85DE1E}" srcOrd="0" destOrd="0" parTransId="{C1C21C6E-7EC6-4508-981C-CF6368EE87DB}" sibTransId="{6650DAEB-E2DE-4506-B8FF-BCA2751844DD}"/>
    <dgm:cxn modelId="{CB65F3CD-9845-4697-BAE7-2870DAF1602E}" type="presOf" srcId="{FEA1C199-3ECC-4319-A9FD-7A231CD521CA}" destId="{30335884-28E3-486D-BA36-06238050EBD7}" srcOrd="1" destOrd="0" presId="urn:microsoft.com/office/officeart/2005/8/layout/matrix1"/>
    <dgm:cxn modelId="{12BC8328-1690-46C0-AD57-6DCF70D26E1F}" type="presOf" srcId="{C9B1F57E-A735-452C-A08E-00AD61D7158D}" destId="{3F52E85C-91E2-4AF6-85B8-B7D611843B5D}" srcOrd="0" destOrd="0" presId="urn:microsoft.com/office/officeart/2005/8/layout/matrix1"/>
    <dgm:cxn modelId="{B01B4B4B-29B9-43C4-B799-E7A44343D738}" type="presOf" srcId="{FEA1C199-3ECC-4319-A9FD-7A231CD521CA}" destId="{1F324B16-04B4-4B1B-86DB-BA883CB54F31}" srcOrd="0" destOrd="0" presId="urn:microsoft.com/office/officeart/2005/8/layout/matrix1"/>
    <dgm:cxn modelId="{65C39D4C-3421-404C-8083-F5815163B5FC}" type="presOf" srcId="{0DB60AC3-2C11-4E7D-9D0C-FA21005B7809}" destId="{7CEA308C-C0CD-4219-8A31-D9248664792B}" srcOrd="1" destOrd="0" presId="urn:microsoft.com/office/officeart/2005/8/layout/matrix1"/>
    <dgm:cxn modelId="{E9E082AE-E07C-4420-8AA8-29A4D47912F3}" type="presOf" srcId="{268E13B3-9AAA-4C82-A2DB-CDB4C6B098C1}" destId="{6F1ECA52-7A5B-47CB-AFCE-F48BD4BA4D87}" srcOrd="0" destOrd="0" presId="urn:microsoft.com/office/officeart/2005/8/layout/matrix1"/>
    <dgm:cxn modelId="{8022626D-813A-47FC-86C5-62A49B22BF2C}" type="presOf" srcId="{D390A14A-62C5-44AD-B6B4-F7E5FE169A2B}" destId="{ABC3D8E4-39FC-44F5-8121-BF1F6A7F7437}" srcOrd="1" destOrd="0" presId="urn:microsoft.com/office/officeart/2005/8/layout/matrix1"/>
    <dgm:cxn modelId="{AE8B03ED-2321-484D-AC2A-93086F30FEE1}" srcId="{0BCF3FE7-7EBD-45D5-9D6E-433FFD85DE1E}" destId="{0DB60AC3-2C11-4E7D-9D0C-FA21005B7809}" srcOrd="2" destOrd="0" parTransId="{ACB1D792-B83C-4234-AF4D-327B691D88D1}" sibTransId="{60F89509-AFDA-451F-98F3-F8466DE61413}"/>
    <dgm:cxn modelId="{DFAFF3C4-9802-4D37-BC84-B13D18DF02CB}" srcId="{0BCF3FE7-7EBD-45D5-9D6E-433FFD85DE1E}" destId="{D390A14A-62C5-44AD-B6B4-F7E5FE169A2B}" srcOrd="0" destOrd="0" parTransId="{75BD4C46-55D7-4659-A700-3363373B7FDC}" sibTransId="{A0A09984-7BEC-48F6-AD48-26A6F87C3030}"/>
    <dgm:cxn modelId="{D0948D70-0DDE-41A9-A139-FC95607DC23E}" srcId="{0BCF3FE7-7EBD-45D5-9D6E-433FFD85DE1E}" destId="{268E13B3-9AAA-4C82-A2DB-CDB4C6B098C1}" srcOrd="3" destOrd="0" parTransId="{7172281F-E1F4-424E-8907-070EB6B380EE}" sibTransId="{DB3D6AE7-BFF1-447B-A1B7-0DF784618C7F}"/>
    <dgm:cxn modelId="{75510AE2-2B5A-47E0-8384-BE2B6F7EEEA3}" type="presOf" srcId="{0DB60AC3-2C11-4E7D-9D0C-FA21005B7809}" destId="{05AA4078-AF30-4B72-99C6-145B7271E32D}" srcOrd="0" destOrd="0" presId="urn:microsoft.com/office/officeart/2005/8/layout/matrix1"/>
    <dgm:cxn modelId="{F33DC274-545D-405F-ABB6-903CF8AF1968}" type="presOf" srcId="{D390A14A-62C5-44AD-B6B4-F7E5FE169A2B}" destId="{F704E1ED-968D-464B-90C3-C34D1B914D2F}" srcOrd="0" destOrd="0" presId="urn:microsoft.com/office/officeart/2005/8/layout/matrix1"/>
    <dgm:cxn modelId="{77D7A96A-1621-49D9-9075-EABA6CCCDD0F}" type="presParOf" srcId="{3F52E85C-91E2-4AF6-85B8-B7D611843B5D}" destId="{2E995D85-B8BD-4D04-8D73-3AF4213D8ABC}" srcOrd="0" destOrd="0" presId="urn:microsoft.com/office/officeart/2005/8/layout/matrix1"/>
    <dgm:cxn modelId="{137E6CF8-F230-4869-86BA-E6D2A9604CAC}" type="presParOf" srcId="{2E995D85-B8BD-4D04-8D73-3AF4213D8ABC}" destId="{F704E1ED-968D-464B-90C3-C34D1B914D2F}" srcOrd="0" destOrd="0" presId="urn:microsoft.com/office/officeart/2005/8/layout/matrix1"/>
    <dgm:cxn modelId="{A7D73F34-6AAD-49DF-B68F-F62502BD97E2}" type="presParOf" srcId="{2E995D85-B8BD-4D04-8D73-3AF4213D8ABC}" destId="{ABC3D8E4-39FC-44F5-8121-BF1F6A7F7437}" srcOrd="1" destOrd="0" presId="urn:microsoft.com/office/officeart/2005/8/layout/matrix1"/>
    <dgm:cxn modelId="{DEECD8DE-AC97-4FD5-A3BB-93A56EE20A8F}" type="presParOf" srcId="{2E995D85-B8BD-4D04-8D73-3AF4213D8ABC}" destId="{1F324B16-04B4-4B1B-86DB-BA883CB54F31}" srcOrd="2" destOrd="0" presId="urn:microsoft.com/office/officeart/2005/8/layout/matrix1"/>
    <dgm:cxn modelId="{CBCC18BA-3C70-4172-9B15-62BD833CAF5A}" type="presParOf" srcId="{2E995D85-B8BD-4D04-8D73-3AF4213D8ABC}" destId="{30335884-28E3-486D-BA36-06238050EBD7}" srcOrd="3" destOrd="0" presId="urn:microsoft.com/office/officeart/2005/8/layout/matrix1"/>
    <dgm:cxn modelId="{0D7EE67D-410C-43FB-8757-DB18467CABA5}" type="presParOf" srcId="{2E995D85-B8BD-4D04-8D73-3AF4213D8ABC}" destId="{05AA4078-AF30-4B72-99C6-145B7271E32D}" srcOrd="4" destOrd="0" presId="urn:microsoft.com/office/officeart/2005/8/layout/matrix1"/>
    <dgm:cxn modelId="{FB8D0215-11B2-4162-9CBA-51F2D03AD029}" type="presParOf" srcId="{2E995D85-B8BD-4D04-8D73-3AF4213D8ABC}" destId="{7CEA308C-C0CD-4219-8A31-D9248664792B}" srcOrd="5" destOrd="0" presId="urn:microsoft.com/office/officeart/2005/8/layout/matrix1"/>
    <dgm:cxn modelId="{4CD61DC9-91A5-475A-9FFC-0CE95D29FCA7}" type="presParOf" srcId="{2E995D85-B8BD-4D04-8D73-3AF4213D8ABC}" destId="{6F1ECA52-7A5B-47CB-AFCE-F48BD4BA4D87}" srcOrd="6" destOrd="0" presId="urn:microsoft.com/office/officeart/2005/8/layout/matrix1"/>
    <dgm:cxn modelId="{8DC3F981-2FB4-491F-BAE8-DCCFAAE0A04C}" type="presParOf" srcId="{2E995D85-B8BD-4D04-8D73-3AF4213D8ABC}" destId="{E90E8D3E-29B4-4878-AC98-172055A833CE}" srcOrd="7" destOrd="0" presId="urn:microsoft.com/office/officeart/2005/8/layout/matrix1"/>
    <dgm:cxn modelId="{8AD4B2AB-50C0-4158-939E-3877B461A0E1}" type="presParOf" srcId="{3F52E85C-91E2-4AF6-85B8-B7D611843B5D}" destId="{41B28189-9E83-4F34-8F4D-BAC3F2342E96}" srcOrd="1" destOrd="0" presId="urn:microsoft.com/office/officeart/2005/8/layout/matrix1"/>
  </dgm:cxnLst>
  <dgm:bg>
    <a:solidFill>
      <a:schemeClr val="accent6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F2B6AA-93BB-43E5-B3EC-6DC1297DED6C}">
      <dsp:nvSpPr>
        <dsp:cNvPr id="0" name=""/>
        <dsp:cNvSpPr/>
      </dsp:nvSpPr>
      <dsp:spPr>
        <a:xfrm>
          <a:off x="144013" y="126594"/>
          <a:ext cx="1944221" cy="792090"/>
        </a:xfrm>
        <a:prstGeom prst="chevron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Projektidee </a:t>
          </a:r>
          <a:r>
            <a:rPr lang="de-DE" sz="1400" kern="1200" dirty="0">
              <a:solidFill>
                <a:schemeClr val="bg1"/>
              </a:solidFill>
              <a:latin typeface="Calibri"/>
              <a:ea typeface="+mn-ea"/>
              <a:cs typeface="+mn-cs"/>
            </a:rPr>
            <a:t>/ </a:t>
          </a:r>
          <a:r>
            <a:rPr lang="de-DE" sz="1400" kern="120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Projektansätze</a:t>
          </a:r>
          <a:endParaRPr lang="de-DE" sz="1400" kern="1200" dirty="0">
            <a:solidFill>
              <a:schemeClr val="bg1"/>
            </a:solidFill>
            <a:latin typeface="Calibri"/>
            <a:ea typeface="+mn-ea"/>
            <a:cs typeface="+mn-cs"/>
          </a:endParaRPr>
        </a:p>
      </dsp:txBody>
      <dsp:txXfrm>
        <a:off x="540058" y="126594"/>
        <a:ext cx="1152131" cy="7920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475D25-6336-4112-ADEA-9C8597736274}">
      <dsp:nvSpPr>
        <dsp:cNvPr id="0" name=""/>
        <dsp:cNvSpPr/>
      </dsp:nvSpPr>
      <dsp:spPr>
        <a:xfrm>
          <a:off x="0" y="153809"/>
          <a:ext cx="2231776" cy="892710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Projektumsetzung und -koordination</a:t>
          </a:r>
          <a:endParaRPr lang="de-DE" sz="1400" kern="1200" dirty="0"/>
        </a:p>
      </dsp:txBody>
      <dsp:txXfrm>
        <a:off x="446355" y="153809"/>
        <a:ext cx="1339066" cy="8927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04E1ED-968D-464B-90C3-C34D1B914D2F}">
      <dsp:nvSpPr>
        <dsp:cNvPr id="0" name=""/>
        <dsp:cNvSpPr/>
      </dsp:nvSpPr>
      <dsp:spPr>
        <a:xfrm rot="16200000">
          <a:off x="590122" y="-590122"/>
          <a:ext cx="2420155" cy="3600400"/>
        </a:xfrm>
        <a:prstGeom prst="round1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>
              <a:solidFill>
                <a:schemeClr val="accent6">
                  <a:lumMod val="50000"/>
                </a:schemeClr>
              </a:solidFill>
            </a:rPr>
            <a:t>Vernetzung: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solidFill>
                <a:schemeClr val="accent6">
                  <a:lumMod val="50000"/>
                </a:schemeClr>
              </a:solidFill>
            </a:rPr>
            <a:t>Bereits vorhandene und erweiterte Akteure &amp; Strukturen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solidFill>
                <a:schemeClr val="accent6">
                  <a:lumMod val="50000"/>
                </a:schemeClr>
              </a:solidFill>
            </a:rPr>
            <a:t>Wissens- und </a:t>
          </a:r>
          <a:r>
            <a:rPr lang="de-DE" sz="1600" kern="1200" dirty="0" err="1" smtClean="0">
              <a:solidFill>
                <a:schemeClr val="accent6">
                  <a:lumMod val="50000"/>
                </a:schemeClr>
              </a:solidFill>
            </a:rPr>
            <a:t>Know-How</a:t>
          </a:r>
          <a:r>
            <a:rPr lang="de-DE" sz="1600" kern="1200" dirty="0" smtClean="0">
              <a:solidFill>
                <a:schemeClr val="accent6">
                  <a:lumMod val="50000"/>
                </a:schemeClr>
              </a:solidFill>
            </a:rPr>
            <a:t>-Transfer</a:t>
          </a:r>
          <a:endParaRPr lang="de-DE" sz="1600" kern="1200" dirty="0">
            <a:solidFill>
              <a:schemeClr val="accent6">
                <a:lumMod val="50000"/>
              </a:schemeClr>
            </a:solidFill>
          </a:endParaRPr>
        </a:p>
      </dsp:txBody>
      <dsp:txXfrm rot="5400000">
        <a:off x="0" y="0"/>
        <a:ext cx="3600400" cy="1815117"/>
      </dsp:txXfrm>
    </dsp:sp>
    <dsp:sp modelId="{1F324B16-04B4-4B1B-86DB-BA883CB54F31}">
      <dsp:nvSpPr>
        <dsp:cNvPr id="0" name=""/>
        <dsp:cNvSpPr/>
      </dsp:nvSpPr>
      <dsp:spPr>
        <a:xfrm>
          <a:off x="3600400" y="0"/>
          <a:ext cx="3600400" cy="2420155"/>
        </a:xfrm>
        <a:prstGeom prst="round1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>
              <a:solidFill>
                <a:schemeClr val="accent6">
                  <a:lumMod val="50000"/>
                </a:schemeClr>
              </a:solidFill>
            </a:rPr>
            <a:t>Innovationen: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solidFill>
                <a:schemeClr val="accent6">
                  <a:lumMod val="50000"/>
                </a:schemeClr>
              </a:solidFill>
            </a:rPr>
            <a:t>Technologien (Power-</a:t>
          </a:r>
          <a:r>
            <a:rPr lang="de-DE" sz="1600" kern="1200" dirty="0" err="1" smtClean="0">
              <a:solidFill>
                <a:schemeClr val="accent6">
                  <a:lumMod val="50000"/>
                </a:schemeClr>
              </a:solidFill>
            </a:rPr>
            <a:t>to</a:t>
          </a:r>
          <a:r>
            <a:rPr lang="de-DE" sz="1600" kern="1200" dirty="0" smtClean="0">
              <a:solidFill>
                <a:schemeClr val="accent6">
                  <a:lumMod val="50000"/>
                </a:schemeClr>
              </a:solidFill>
            </a:rPr>
            <a:t>-Gas)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solidFill>
                <a:schemeClr val="accent6">
                  <a:lumMod val="50000"/>
                </a:schemeClr>
              </a:solidFill>
            </a:rPr>
            <a:t>Ressourcen (Strohvergärung)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solidFill>
                <a:schemeClr val="accent6">
                  <a:lumMod val="50000"/>
                </a:schemeClr>
              </a:solidFill>
            </a:rPr>
            <a:t>Marktmodelle/Marktintegration</a:t>
          </a:r>
          <a:endParaRPr lang="de-DE" sz="16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3600400" y="0"/>
        <a:ext cx="3600400" cy="1815117"/>
      </dsp:txXfrm>
    </dsp:sp>
    <dsp:sp modelId="{05AA4078-AF30-4B72-99C6-145B7271E32D}">
      <dsp:nvSpPr>
        <dsp:cNvPr id="0" name=""/>
        <dsp:cNvSpPr/>
      </dsp:nvSpPr>
      <dsp:spPr>
        <a:xfrm rot="10800000">
          <a:off x="0" y="2420155"/>
          <a:ext cx="3600400" cy="2420155"/>
        </a:xfrm>
        <a:prstGeom prst="round1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>
              <a:solidFill>
                <a:schemeClr val="accent6">
                  <a:lumMod val="50000"/>
                </a:schemeClr>
              </a:solidFill>
            </a:rPr>
            <a:t>Prüfung von Projektideen und -ansätzen: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solidFill>
                <a:schemeClr val="accent6">
                  <a:lumMod val="50000"/>
                </a:schemeClr>
              </a:solidFill>
            </a:rPr>
            <a:t>juristisch, wirtschaftlich, Finanzierung, Ressourcen…</a:t>
          </a:r>
          <a:endParaRPr lang="de-DE" sz="1600" kern="1200" dirty="0">
            <a:solidFill>
              <a:schemeClr val="accent6">
                <a:lumMod val="50000"/>
              </a:schemeClr>
            </a:solidFill>
          </a:endParaRPr>
        </a:p>
      </dsp:txBody>
      <dsp:txXfrm rot="10800000">
        <a:off x="0" y="3025194"/>
        <a:ext cx="3600400" cy="1815117"/>
      </dsp:txXfrm>
    </dsp:sp>
    <dsp:sp modelId="{6F1ECA52-7A5B-47CB-AFCE-F48BD4BA4D87}">
      <dsp:nvSpPr>
        <dsp:cNvPr id="0" name=""/>
        <dsp:cNvSpPr/>
      </dsp:nvSpPr>
      <dsp:spPr>
        <a:xfrm rot="5400000">
          <a:off x="4190522" y="1830033"/>
          <a:ext cx="2420155" cy="3600400"/>
        </a:xfrm>
        <a:prstGeom prst="round1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>
              <a:solidFill>
                <a:schemeClr val="accent6">
                  <a:lumMod val="50000"/>
                </a:schemeClr>
              </a:solidFill>
            </a:rPr>
            <a:t>Aufzeigen von best-</a:t>
          </a:r>
          <a:r>
            <a:rPr lang="de-DE" sz="1600" b="1" kern="1200" dirty="0" err="1" smtClean="0">
              <a:solidFill>
                <a:schemeClr val="accent6">
                  <a:lumMod val="50000"/>
                </a:schemeClr>
              </a:solidFill>
            </a:rPr>
            <a:t>practice</a:t>
          </a:r>
          <a:r>
            <a:rPr lang="de-DE" sz="1600" b="1" kern="1200" dirty="0" smtClean="0">
              <a:solidFill>
                <a:schemeClr val="accent6">
                  <a:lumMod val="50000"/>
                </a:schemeClr>
              </a:solidFill>
            </a:rPr>
            <a:t>-Beispielen: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solidFill>
                <a:schemeClr val="accent6">
                  <a:lumMod val="50000"/>
                </a:schemeClr>
              </a:solidFill>
            </a:rPr>
            <a:t>Erfolgreiche Projekte, die transformierbar und  adaptierbar sind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solidFill>
                <a:schemeClr val="accent6">
                  <a:lumMod val="50000"/>
                </a:schemeClr>
              </a:solidFill>
            </a:rPr>
            <a:t>Bsp. für aktive Partizipation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600" kern="1200" dirty="0">
            <a:solidFill>
              <a:schemeClr val="accent6">
                <a:lumMod val="50000"/>
              </a:schemeClr>
            </a:solidFill>
          </a:endParaRPr>
        </a:p>
      </dsp:txBody>
      <dsp:txXfrm rot="-5400000">
        <a:off x="3600400" y="3025194"/>
        <a:ext cx="3600400" cy="1815117"/>
      </dsp:txXfrm>
    </dsp:sp>
    <dsp:sp modelId="{41B28189-9E83-4F34-8F4D-BAC3F2342E96}">
      <dsp:nvSpPr>
        <dsp:cNvPr id="0" name=""/>
        <dsp:cNvSpPr/>
      </dsp:nvSpPr>
      <dsp:spPr>
        <a:xfrm>
          <a:off x="2520279" y="1815117"/>
          <a:ext cx="2160240" cy="1210077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>
              <a:solidFill>
                <a:schemeClr val="bg1"/>
              </a:solidFill>
            </a:rPr>
            <a:t>Herausforderungen</a:t>
          </a:r>
          <a:endParaRPr lang="de-DE" sz="1600" b="1" kern="1200" dirty="0">
            <a:solidFill>
              <a:schemeClr val="bg1"/>
            </a:solidFill>
          </a:endParaRPr>
        </a:p>
      </dsp:txBody>
      <dsp:txXfrm>
        <a:off x="2579350" y="1874188"/>
        <a:ext cx="2042098" cy="1091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BE31A-5F2D-46A9-A41D-F1B7D9BE1B8D}" type="datetimeFigureOut">
              <a:rPr lang="de-DE" smtClean="0"/>
              <a:t>13.02.2014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C2C64-C068-4E39-B297-E667E1F442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6689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C2C64-C068-4E39-B297-E667E1F4425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80903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Stromerzeugung</a:t>
            </a:r>
            <a:r>
              <a:rPr lang="de-DE" baseline="0" dirty="0" smtClean="0"/>
              <a:t> im Bereich Bioenergie – vor allem Biogasanlagen, keine Holz-Heizkraftwerke in der Region vorhanden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C2C64-C068-4E39-B297-E667E1F4425C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171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Wärmeerzeugung im</a:t>
            </a:r>
            <a:r>
              <a:rPr lang="de-DE" baseline="0" dirty="0" smtClean="0"/>
              <a:t> Bereich Bioenergie vor allem kleinere bis mittlere Biogasanlagen und Holzheizungen auf Basis Hackschnitzel, Scheitholz und Pellets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C2C64-C068-4E39-B297-E667E1F4425C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171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Anlagenbestand: 16 Biogasanlagen, durchschnittliche Größe 350 kW elektrisch, bis auf 1 Anlage die rein auf Energiepflanzenbasis arbeitet, basieren alle anderen Biogasanlagen aus dem Aufkommen von Gülle und Energiepflanzen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C2C64-C068-4E39-B297-E667E1F4425C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171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Biogene Reststoffe – vor allem Gülle aus Tierhaltung und Pflanzenreste, die nicht verarbeitet werden (Stroh)</a:t>
            </a:r>
          </a:p>
          <a:p>
            <a:r>
              <a:rPr lang="de-DE" dirty="0" smtClean="0"/>
              <a:t>Strohvergärung – durch technologischen Voraufschluss / Extruder (thermo-mechanisch wird Stroh vorbehandelt und kann somit in Biogasanlage</a:t>
            </a:r>
            <a:r>
              <a:rPr lang="de-DE" baseline="0" dirty="0" smtClean="0"/>
              <a:t> als Substrat eingesetzt werden)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C2C64-C068-4E39-B297-E667E1F4425C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171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Hoher Anteil an Schutzgebieten in der Region – Beispiel Nationalpark Sächsische Schweiz, von daher</a:t>
            </a:r>
            <a:r>
              <a:rPr lang="de-DE" baseline="0" dirty="0" smtClean="0"/>
              <a:t> energetische Holznutzung begrenzt</a:t>
            </a:r>
            <a:endParaRPr lang="de-DE" dirty="0" smtClean="0"/>
          </a:p>
          <a:p>
            <a:r>
              <a:rPr lang="de-DE" dirty="0" smtClean="0"/>
              <a:t>Bestand, Größe</a:t>
            </a:r>
            <a:r>
              <a:rPr lang="de-DE" baseline="0" dirty="0" smtClean="0"/>
              <a:t> und Einsatzstoffe für Biogasanlagen sind für die Verhältnisse in der Region angemessen</a:t>
            </a:r>
          </a:p>
          <a:p>
            <a:r>
              <a:rPr lang="de-DE" baseline="0" dirty="0" smtClean="0"/>
              <a:t>Keine Mais-Monokulturen, Basis sind Reststoffe (Gülle) aus der Tierhaltung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C2C64-C068-4E39-B297-E667E1F4425C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171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Im Vergleich zu den anderen erneuerbaren Energieträgern wie Wind und Solar haben die Bioenergiepotenziale nur einen relativ geringen Stellenwert</a:t>
            </a:r>
          </a:p>
          <a:p>
            <a:r>
              <a:rPr lang="de-DE" dirty="0" smtClean="0"/>
              <a:t>Mit etwa 18 Biogasanlagen und vielen kleineren Holzfeuerungen </a:t>
            </a:r>
            <a:r>
              <a:rPr lang="de-DE" smtClean="0"/>
              <a:t>ist die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C2C64-C068-4E39-B297-E667E1F4425C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17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Wettbewerb Bioenergie-Regionen auf Bundesebene; Landkreis Sächsische Schweiz-Osterzgebirge einzige Region in Sachsen</a:t>
            </a:r>
          </a:p>
          <a:p>
            <a:r>
              <a:rPr lang="de-DE" dirty="0" smtClean="0"/>
              <a:t>Fortsetzung und Erweiterung der Netzwerkaktivitäten auf gesamtsächsischer Ebene; Netzwerkpartner sind Unternehmen, wissenschaftliche Einrichtungen, öffentliche Kommunal- und Kreisverwaltungen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C2C64-C068-4E39-B297-E667E1F4425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6677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Netzwerkpartner entlang der Prozesskette können von Studien &amp; Konzeptionen bis zur Realisierung und</a:t>
            </a:r>
            <a:r>
              <a:rPr lang="de-DE" baseline="0" dirty="0" smtClean="0"/>
              <a:t> dem Betrieb von Anlagen agieren – damit besteht die Möglichkeit, Einzel- bis hin zu Komplexlösungen anzubieten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C2C64-C068-4E39-B297-E667E1F4425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3544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Netzwerk:</a:t>
            </a:r>
            <a:r>
              <a:rPr lang="de-DE" baseline="0" dirty="0" smtClean="0"/>
              <a:t> Ideen oder Probleme aufgreifen – Projekte und Lösungsmöglichkeiten entwickeln – gemeinsam umsetzen und realisieren</a:t>
            </a:r>
          </a:p>
          <a:p>
            <a:r>
              <a:rPr lang="de-DE" baseline="0" dirty="0" smtClean="0"/>
              <a:t>Akteure zusammen bringen,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C2C64-C068-4E39-B297-E667E1F4425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7983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C2C64-C068-4E39-B297-E667E1F4425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17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Beispiele für unsere Newsletter</a:t>
            </a:r>
            <a:r>
              <a:rPr lang="de-DE" baseline="0" dirty="0" smtClean="0"/>
              <a:t> – breite Bandbreite an Partnern und Unternehmen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C2C64-C068-4E39-B297-E667E1F4425C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7581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Netzwerktreffen, Informationsaustausch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C2C64-C068-4E39-B297-E667E1F4425C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5496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C2C64-C068-4E39-B297-E667E1F4425C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17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C2C64-C068-4E39-B297-E667E1F4425C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17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3842536"/>
            <a:ext cx="7812360" cy="1314656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sz="2600" dirty="0">
              <a:solidFill>
                <a:schemeClr val="bg2"/>
              </a:solidFill>
              <a:latin typeface="Myriad Pro" pitchFamily="34" charset="0"/>
            </a:endParaRP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6600"/>
                </a:solidFill>
              </a:defRPr>
            </a:lvl1pPr>
          </a:lstStyle>
          <a:p>
            <a:r>
              <a:rPr lang="de-DE" dirty="0" err="1" smtClean="0"/>
              <a:t>Usti</a:t>
            </a:r>
            <a:r>
              <a:rPr lang="de-DE" dirty="0" smtClean="0"/>
              <a:t> </a:t>
            </a:r>
            <a:r>
              <a:rPr lang="de-DE" dirty="0" err="1" smtClean="0"/>
              <a:t>n.L</a:t>
            </a:r>
            <a:r>
              <a:rPr lang="de-DE" dirty="0" smtClean="0"/>
              <a:t>., 20.02.2014</a:t>
            </a:r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66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 smtClean="0"/>
              <a:t>Dr. Uwe Mixdorf</a:t>
            </a:r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6600"/>
                </a:solidFill>
              </a:defRPr>
            </a:lvl1pPr>
          </a:lstStyle>
          <a:p>
            <a:r>
              <a:rPr lang="de-DE" dirty="0" smtClean="0"/>
              <a:t>Faktor-i³ GmbH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7128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F0-862E-48EF-B217-8633D3EEE2EE}" type="datetimeFigureOut">
              <a:rPr lang="de-DE" smtClean="0"/>
              <a:t>13.02.2014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FB85-370D-44BF-BD70-45AD9FAF65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0127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F0-862E-48EF-B217-8633D3EEE2EE}" type="datetimeFigureOut">
              <a:rPr lang="de-DE" smtClean="0"/>
              <a:t>13.02.2014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FB85-370D-44BF-BD70-45AD9FAF65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9057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F0-862E-48EF-B217-8633D3EEE2EE}" type="datetimeFigureOut">
              <a:rPr lang="de-DE" smtClean="0"/>
              <a:t>13.02.2014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FB85-370D-44BF-BD70-45AD9FAF65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553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F0-862E-48EF-B217-8633D3EEE2EE}" type="datetimeFigureOut">
              <a:rPr lang="de-DE" smtClean="0"/>
              <a:t>13.02.2014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FB85-370D-44BF-BD70-45AD9FAF65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0078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F0-862E-48EF-B217-8633D3EEE2EE}" type="datetimeFigureOut">
              <a:rPr lang="de-DE" smtClean="0"/>
              <a:t>13.02.2014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FB85-370D-44BF-BD70-45AD9FAF65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8492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F0-862E-48EF-B217-8633D3EEE2EE}" type="datetimeFigureOut">
              <a:rPr lang="de-DE" smtClean="0"/>
              <a:t>13.02.2014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FB85-370D-44BF-BD70-45AD9FAF65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3815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F0-862E-48EF-B217-8633D3EEE2EE}" type="datetimeFigureOut">
              <a:rPr lang="de-DE" smtClean="0"/>
              <a:t>13.02.2014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FB85-370D-44BF-BD70-45AD9FAF65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4536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3229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CF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9" y="188639"/>
            <a:ext cx="2137930" cy="12241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6786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3C31A-925B-4F79-8C8C-4C0A0065B5A6}" type="datetimeFigureOut">
              <a:rPr lang="de-DE"/>
              <a:pPr>
                <a:defRPr/>
              </a:pPr>
              <a:t>13.02.2014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A1D56-9022-4C99-9839-AB2694D3000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7184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2447925" y="6561138"/>
            <a:ext cx="4932363" cy="296862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dirty="0" smtClean="0">
                <a:latin typeface="Arial" charset="0"/>
                <a:cs typeface="+mn-cs"/>
              </a:rPr>
              <a:t>2. Workshop KSK Sächs. Schweiz-Osterzgebirge</a:t>
            </a:r>
            <a:endParaRPr lang="de-DE" dirty="0">
              <a:latin typeface="Arial" charset="0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7564" y="629816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FF6600"/>
                </a:solidFill>
                <a:latin typeface="Calibri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Inhaltsplatzhalter 1"/>
          <p:cNvSpPr>
            <a:spLocks noGrp="1"/>
          </p:cNvSpPr>
          <p:nvPr>
            <p:ph idx="4294967295"/>
          </p:nvPr>
        </p:nvSpPr>
        <p:spPr>
          <a:xfrm>
            <a:off x="647564" y="1808820"/>
            <a:ext cx="8229600" cy="4525962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5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6572250" y="64865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DE4B1-5168-40FA-B91D-8ED8EF00148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3940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F0-862E-48EF-B217-8633D3EEE2EE}" type="datetimeFigureOut">
              <a:rPr lang="de-DE" smtClean="0"/>
              <a:t>13.02.2014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FB85-370D-44BF-BD70-45AD9FAF65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0037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F0-862E-48EF-B217-8633D3EEE2EE}" type="datetimeFigureOut">
              <a:rPr lang="de-DE" smtClean="0"/>
              <a:t>13.02.2014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FB85-370D-44BF-BD70-45AD9FAF65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4828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F0-862E-48EF-B217-8633D3EEE2EE}" type="datetimeFigureOut">
              <a:rPr lang="de-DE" smtClean="0"/>
              <a:t>13.02.2014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FB85-370D-44BF-BD70-45AD9FAF65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1998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F0-862E-48EF-B217-8633D3EEE2EE}" type="datetimeFigureOut">
              <a:rPr lang="de-DE" smtClean="0"/>
              <a:t>13.02.2014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FB85-370D-44BF-BD70-45AD9FAF65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6641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138" y="-3778"/>
            <a:ext cx="9389078" cy="6861778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 noChangeShapeType="1"/>
          </p:cNvSpPr>
          <p:nvPr userDrawn="1"/>
        </p:nvSpPr>
        <p:spPr bwMode="auto">
          <a:xfrm rot="5400000">
            <a:off x="110098682" y="108336556"/>
            <a:ext cx="158750" cy="10691813"/>
          </a:xfrm>
          <a:prstGeom prst="rect">
            <a:avLst/>
          </a:prstGeom>
          <a:solidFill>
            <a:srgbClr val="E1872D"/>
          </a:solidFill>
          <a:ln>
            <a:noFill/>
          </a:ln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Rectangle 6"/>
          <p:cNvSpPr>
            <a:spLocks noChangeArrowheads="1" noChangeShapeType="1"/>
          </p:cNvSpPr>
          <p:nvPr userDrawn="1"/>
        </p:nvSpPr>
        <p:spPr bwMode="auto">
          <a:xfrm rot="5400000">
            <a:off x="110142338" y="108531025"/>
            <a:ext cx="71437" cy="10691813"/>
          </a:xfrm>
          <a:prstGeom prst="rect">
            <a:avLst/>
          </a:prstGeom>
          <a:solidFill>
            <a:srgbClr val="83A438"/>
          </a:solidFill>
          <a:ln>
            <a:noFill/>
          </a:ln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232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9" r:id="rId2"/>
    <p:sldLayoutId id="2147483680" r:id="rId3"/>
    <p:sldLayoutId id="2147483693" r:id="rId4"/>
    <p:sldLayoutId id="2147483694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err="1" smtClean="0"/>
              <a:t>Usti</a:t>
            </a:r>
            <a:r>
              <a:rPr lang="de-DE" dirty="0" smtClean="0"/>
              <a:t> </a:t>
            </a:r>
            <a:r>
              <a:rPr lang="de-DE" dirty="0" err="1" smtClean="0"/>
              <a:t>n.L</a:t>
            </a:r>
            <a:r>
              <a:rPr lang="de-DE" dirty="0" smtClean="0"/>
              <a:t>., 20.02.2014	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Dr. Uwe Mixdorf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Faktor-i³ GmbH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0493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http://www.bioenergie-regionen.de/cms35/uploads/pics/Cover_Bioregion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http://www.bioenergie-regionen.de/cms35/fileadmin/bioenergie-regionen/images/regionen/G0.gif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3" Type="http://schemas.openxmlformats.org/officeDocument/2006/relationships/oleObject" Target="../embeddings/oleObject1.bin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5" Type="http://schemas.openxmlformats.org/officeDocument/2006/relationships/image" Target="../media/image6.emf"/><Relationship Id="rId15" Type="http://schemas.microsoft.com/office/2007/relationships/diagramDrawing" Target="../diagrams/drawing2.xml"/><Relationship Id="rId10" Type="http://schemas.microsoft.com/office/2007/relationships/diagramDrawing" Target="../diagrams/drawing1.xml"/><Relationship Id="rId4" Type="http://schemas.openxmlformats.org/officeDocument/2006/relationships/package" Target="../embeddings/Microsoft_Word_Document1.docx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67544" y="3861048"/>
            <a:ext cx="835292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rgbClr val="EEECE1"/>
                </a:solidFill>
                <a:latin typeface="+mj-lt"/>
              </a:rPr>
              <a:t>Landkreis Sächsische Schweiz – Osterzgebirge</a:t>
            </a:r>
          </a:p>
          <a:p>
            <a:r>
              <a:rPr lang="de-DE" sz="2800" b="1" dirty="0" smtClean="0">
                <a:solidFill>
                  <a:srgbClr val="006600"/>
                </a:solidFill>
              </a:rPr>
              <a:t>Bioenergienetzwerk und Rolle der Bioenergie im Rahmen des Klimakonzeptes</a:t>
            </a:r>
            <a:endParaRPr lang="de-DE" sz="2800" b="1" dirty="0">
              <a:solidFill>
                <a:srgbClr val="0066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67544" y="6381328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Usti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n.L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., 20.02.2014	Dr. Uwe Mixdorf		Faktor-i³ GmbH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819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837406"/>
            <a:ext cx="539750" cy="287338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de-DE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719572" y="620688"/>
            <a:ext cx="7772400" cy="7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de-DE" sz="2800" dirty="0" smtClean="0">
                <a:solidFill>
                  <a:srgbClr val="006600"/>
                </a:solidFill>
                <a:latin typeface="DIN-Medium" pitchFamily="34" charset="0"/>
              </a:rPr>
              <a:t>Informationsfaltblätter</a:t>
            </a:r>
            <a:endParaRPr lang="de-DE" dirty="0" smtClean="0">
              <a:solidFill>
                <a:srgbClr val="006600"/>
              </a:solidFill>
              <a:latin typeface="DIN-Medium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5147" y="3086240"/>
            <a:ext cx="4881309" cy="34391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584" y="1350925"/>
            <a:ext cx="4906493" cy="34462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791580" y="4797152"/>
            <a:ext cx="126014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de-DE" sz="1200" dirty="0" smtClean="0">
                <a:solidFill>
                  <a:srgbClr val="006600"/>
                </a:solidFill>
                <a:latin typeface="DIN-Medium" pitchFamily="34" charset="0"/>
              </a:rPr>
              <a:t>Projektfaltblatt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7020272" y="2641990"/>
            <a:ext cx="1728192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de-DE" sz="1200" dirty="0" smtClean="0">
                <a:solidFill>
                  <a:srgbClr val="006600"/>
                </a:solidFill>
                <a:latin typeface="DIN-Medium" pitchFamily="34" charset="0"/>
              </a:rPr>
              <a:t>Gemeinschaftsfaltblatt</a:t>
            </a:r>
          </a:p>
        </p:txBody>
      </p:sp>
    </p:spTree>
    <p:extLst>
      <p:ext uri="{BB962C8B-B14F-4D97-AF65-F5344CB8AC3E}">
        <p14:creationId xmlns:p14="http://schemas.microsoft.com/office/powerpoint/2010/main" val="343525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837406"/>
            <a:ext cx="539750" cy="287338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de-DE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719572" y="620688"/>
            <a:ext cx="7772400" cy="7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de-DE" sz="2800" dirty="0" smtClean="0">
                <a:solidFill>
                  <a:srgbClr val="006600"/>
                </a:solidFill>
                <a:latin typeface="DIN-Medium" pitchFamily="34" charset="0"/>
              </a:rPr>
              <a:t>Internetauftritt – </a:t>
            </a:r>
            <a:r>
              <a:rPr lang="de-DE" dirty="0" smtClean="0">
                <a:solidFill>
                  <a:srgbClr val="006600"/>
                </a:solidFill>
                <a:latin typeface="DIN-Medium" pitchFamily="34" charset="0"/>
              </a:rPr>
              <a:t>www.bioenergienetzwerk.net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584" y="1307152"/>
            <a:ext cx="6804756" cy="5384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692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584" y="1711660"/>
            <a:ext cx="3168352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0480" y="1723682"/>
            <a:ext cx="3302427" cy="2201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0480" y="3974538"/>
            <a:ext cx="3302427" cy="2201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837419"/>
            <a:ext cx="539750" cy="287338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de-DE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19572" y="266787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de-DE" sz="2800" dirty="0" err="1" smtClean="0">
                <a:solidFill>
                  <a:srgbClr val="006600"/>
                </a:solidFill>
                <a:latin typeface="DIN-Medium" pitchFamily="34" charset="0"/>
              </a:rPr>
              <a:t>Akteurstreffen</a:t>
            </a:r>
            <a:r>
              <a:rPr lang="de-DE" sz="2800" dirty="0" smtClean="0">
                <a:solidFill>
                  <a:srgbClr val="006600"/>
                </a:solidFill>
                <a:latin typeface="DIN-Medium" pitchFamily="34" charset="0"/>
              </a:rPr>
              <a:t> Bioenergie</a:t>
            </a:r>
            <a:endParaRPr lang="de-DE" sz="2000" dirty="0" smtClean="0">
              <a:solidFill>
                <a:srgbClr val="006600"/>
              </a:solidFill>
              <a:latin typeface="DIN-Medium" pitchFamily="34" charset="0"/>
            </a:endParaRPr>
          </a:p>
        </p:txBody>
      </p:sp>
      <p:sp>
        <p:nvSpPr>
          <p:cNvPr id="6" name="Foliennummernplatzhalter 4"/>
          <p:cNvSpPr txBox="1">
            <a:spLocks/>
          </p:cNvSpPr>
          <p:nvPr/>
        </p:nvSpPr>
        <p:spPr>
          <a:xfrm>
            <a:off x="6553200" y="6553150"/>
            <a:ext cx="2133600" cy="4762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0869CB-DE97-4966-B9D2-E5B122F7A8AC}" type="slidenum">
              <a:rPr lang="de-DE" smtClean="0">
                <a:solidFill>
                  <a:schemeClr val="bg1"/>
                </a:solidFill>
              </a:rPr>
              <a:pPr/>
              <a:t>12</a:t>
            </a:fld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262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837419"/>
            <a:ext cx="539750" cy="287338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de-DE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9552" y="266787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de-DE" sz="2800" dirty="0" smtClean="0">
                <a:solidFill>
                  <a:srgbClr val="006600"/>
                </a:solidFill>
              </a:rPr>
              <a:t>Zusammenfassung Bioenergienetzwerk</a:t>
            </a:r>
          </a:p>
        </p:txBody>
      </p:sp>
      <p:sp>
        <p:nvSpPr>
          <p:cNvPr id="6" name="Foliennummernplatzhalter 4"/>
          <p:cNvSpPr txBox="1">
            <a:spLocks/>
          </p:cNvSpPr>
          <p:nvPr/>
        </p:nvSpPr>
        <p:spPr>
          <a:xfrm>
            <a:off x="6553200" y="6553150"/>
            <a:ext cx="2133600" cy="4762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0869CB-DE97-4966-B9D2-E5B122F7A8AC}" type="slidenum">
              <a:rPr lang="de-DE" smtClean="0">
                <a:solidFill>
                  <a:schemeClr val="bg1"/>
                </a:solidFill>
              </a:rPr>
              <a:pPr/>
              <a:t>13</a:t>
            </a:fld>
            <a:endParaRPr lang="de-DE" dirty="0">
              <a:solidFill>
                <a:schemeClr val="bg1"/>
              </a:solidFill>
            </a:endParaRPr>
          </a:p>
        </p:txBody>
      </p:sp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2602357446"/>
              </p:ext>
            </p:extLst>
          </p:nvPr>
        </p:nvGraphicFramePr>
        <p:xfrm>
          <a:off x="899592" y="1613024"/>
          <a:ext cx="7200800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21171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837419"/>
            <a:ext cx="539750" cy="287338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de-DE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83568" y="266787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de-DE" sz="2800" dirty="0" smtClean="0">
                <a:solidFill>
                  <a:srgbClr val="006600"/>
                </a:solidFill>
              </a:rPr>
              <a:t>Bioenergie im Landkreis </a:t>
            </a:r>
          </a:p>
          <a:p>
            <a:pPr>
              <a:lnSpc>
                <a:spcPct val="110000"/>
              </a:lnSpc>
            </a:pPr>
            <a:r>
              <a:rPr lang="de-DE" sz="2800" dirty="0" smtClean="0">
                <a:solidFill>
                  <a:srgbClr val="006600"/>
                </a:solidFill>
              </a:rPr>
              <a:t>Sächsische Schweiz - Osterzgebirge</a:t>
            </a:r>
          </a:p>
        </p:txBody>
      </p:sp>
      <p:sp>
        <p:nvSpPr>
          <p:cNvPr id="6" name="Foliennummernplatzhalter 4"/>
          <p:cNvSpPr txBox="1">
            <a:spLocks/>
          </p:cNvSpPr>
          <p:nvPr/>
        </p:nvSpPr>
        <p:spPr>
          <a:xfrm>
            <a:off x="6553200" y="6553150"/>
            <a:ext cx="2133600" cy="4762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0869CB-DE97-4966-B9D2-E5B122F7A8AC}" type="slidenum">
              <a:rPr lang="de-DE" smtClean="0">
                <a:solidFill>
                  <a:schemeClr val="bg1"/>
                </a:solidFill>
              </a:rPr>
              <a:pPr/>
              <a:t>14</a:t>
            </a:fld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827584" y="2060848"/>
            <a:ext cx="623082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de-DE" altLang="de-DE" b="1" dirty="0" smtClean="0"/>
              <a:t>Bioenergie im Rahmen des Energie- und Klimaschutzkonzeptes </a:t>
            </a:r>
            <a:endParaRPr lang="de-DE" b="1" dirty="0"/>
          </a:p>
        </p:txBody>
      </p:sp>
      <p:sp>
        <p:nvSpPr>
          <p:cNvPr id="4" name="Rechteck 3"/>
          <p:cNvSpPr/>
          <p:nvPr/>
        </p:nvSpPr>
        <p:spPr>
          <a:xfrm>
            <a:off x="827584" y="270892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b="1" dirty="0" smtClean="0"/>
              <a:t>Strom- und Wärmeerzeugung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b="1" dirty="0" smtClean="0"/>
              <a:t>Potenziale</a:t>
            </a:r>
          </a:p>
          <a:p>
            <a:pPr marL="742950" lvl="1" indent="-285750">
              <a:lnSpc>
                <a:spcPct val="200000"/>
              </a:lnSpc>
              <a:buFont typeface="Symbol" panose="05050102010706020507" pitchFamily="18" charset="2"/>
              <a:buChar char="-"/>
            </a:pPr>
            <a:r>
              <a:rPr lang="de-DE" dirty="0" smtClean="0"/>
              <a:t>Biogas</a:t>
            </a:r>
            <a:endParaRPr lang="de-DE" dirty="0"/>
          </a:p>
          <a:p>
            <a:pPr marL="742950" lvl="1" indent="-285750">
              <a:lnSpc>
                <a:spcPct val="200000"/>
              </a:lnSpc>
              <a:buFont typeface="Symbol" panose="05050102010706020507" pitchFamily="18" charset="2"/>
              <a:buChar char="-"/>
            </a:pPr>
            <a:r>
              <a:rPr lang="de-DE" dirty="0"/>
              <a:t>Biomasse</a:t>
            </a:r>
          </a:p>
          <a:p>
            <a:pPr marL="742950" lvl="1" indent="-285750">
              <a:lnSpc>
                <a:spcPct val="200000"/>
              </a:lnSpc>
              <a:buFont typeface="Symbol" panose="05050102010706020507" pitchFamily="18" charset="2"/>
              <a:buChar char="-"/>
            </a:pPr>
            <a:r>
              <a:rPr lang="de-DE" dirty="0"/>
              <a:t>Stellenwert der Bioenergie</a:t>
            </a:r>
          </a:p>
        </p:txBody>
      </p:sp>
    </p:spTree>
    <p:extLst>
      <p:ext uri="{BB962C8B-B14F-4D97-AF65-F5344CB8AC3E}">
        <p14:creationId xmlns:p14="http://schemas.microsoft.com/office/powerpoint/2010/main" val="3801259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837419"/>
            <a:ext cx="539750" cy="287338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de-DE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9552" y="266787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de-DE" sz="2800" dirty="0" smtClean="0">
                <a:solidFill>
                  <a:srgbClr val="006600"/>
                </a:solidFill>
              </a:rPr>
              <a:t>Bioenergie im Landkreis </a:t>
            </a:r>
          </a:p>
          <a:p>
            <a:pPr>
              <a:lnSpc>
                <a:spcPct val="110000"/>
              </a:lnSpc>
            </a:pPr>
            <a:r>
              <a:rPr lang="de-DE" sz="2800" dirty="0" smtClean="0">
                <a:solidFill>
                  <a:srgbClr val="006600"/>
                </a:solidFill>
              </a:rPr>
              <a:t>Sächsische Schweiz - Osterzgebirge</a:t>
            </a:r>
          </a:p>
        </p:txBody>
      </p:sp>
      <p:sp>
        <p:nvSpPr>
          <p:cNvPr id="6" name="Foliennummernplatzhalter 4"/>
          <p:cNvSpPr txBox="1">
            <a:spLocks/>
          </p:cNvSpPr>
          <p:nvPr/>
        </p:nvSpPr>
        <p:spPr>
          <a:xfrm>
            <a:off x="6553200" y="6553150"/>
            <a:ext cx="2133600" cy="4762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0869CB-DE97-4966-B9D2-E5B122F7A8AC}" type="slidenum">
              <a:rPr lang="de-DE" smtClean="0">
                <a:solidFill>
                  <a:schemeClr val="bg1"/>
                </a:solidFill>
              </a:rPr>
              <a:pPr/>
              <a:t>15</a:t>
            </a:fld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7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2205310"/>
            <a:ext cx="770572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539552" y="1628800"/>
            <a:ext cx="397865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de-DE" altLang="de-DE" dirty="0"/>
              <a:t>regionale </a:t>
            </a:r>
            <a:r>
              <a:rPr lang="de-DE" altLang="de-DE" b="1" dirty="0" smtClean="0"/>
              <a:t>Stromerzeugung</a:t>
            </a:r>
            <a:r>
              <a:rPr lang="de-DE" altLang="de-DE" dirty="0" smtClean="0"/>
              <a:t> im Landkreis:</a:t>
            </a:r>
            <a:endParaRPr lang="de-DE" dirty="0"/>
          </a:p>
        </p:txBody>
      </p:sp>
      <p:sp>
        <p:nvSpPr>
          <p:cNvPr id="9" name="Textfeld 6"/>
          <p:cNvSpPr txBox="1">
            <a:spLocks noChangeArrowheads="1"/>
          </p:cNvSpPr>
          <p:nvPr/>
        </p:nvSpPr>
        <p:spPr bwMode="auto">
          <a:xfrm>
            <a:off x="506611" y="6453336"/>
            <a:ext cx="317426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altLang="de-DE" sz="1000">
                <a:solidFill>
                  <a:srgbClr val="007DBC"/>
                </a:solidFill>
                <a:latin typeface="+mn-lt"/>
              </a:rPr>
              <a:t>Quelle: Regionale Energieversorger 2011, Faktor-i</a:t>
            </a:r>
            <a:r>
              <a:rPr lang="de-DE" altLang="de-DE" sz="1000" baseline="30000">
                <a:solidFill>
                  <a:srgbClr val="007DBC"/>
                </a:solidFill>
                <a:latin typeface="+mn-lt"/>
              </a:rPr>
              <a:t>3</a:t>
            </a:r>
            <a:r>
              <a:rPr lang="de-DE" altLang="de-DE" sz="1000">
                <a:solidFill>
                  <a:srgbClr val="007DBC"/>
                </a:solidFill>
                <a:latin typeface="+mn-lt"/>
              </a:rPr>
              <a:t> GmbH</a:t>
            </a:r>
          </a:p>
        </p:txBody>
      </p:sp>
    </p:spTree>
    <p:extLst>
      <p:ext uri="{BB962C8B-B14F-4D97-AF65-F5344CB8AC3E}">
        <p14:creationId xmlns:p14="http://schemas.microsoft.com/office/powerpoint/2010/main" val="3662662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837419"/>
            <a:ext cx="539750" cy="287338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de-DE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9552" y="266787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de-DE" sz="2800" dirty="0" smtClean="0">
                <a:solidFill>
                  <a:srgbClr val="006600"/>
                </a:solidFill>
              </a:rPr>
              <a:t>Bioenergie im Landkreis </a:t>
            </a:r>
          </a:p>
          <a:p>
            <a:pPr>
              <a:lnSpc>
                <a:spcPct val="110000"/>
              </a:lnSpc>
            </a:pPr>
            <a:r>
              <a:rPr lang="de-DE" sz="2800" dirty="0" smtClean="0">
                <a:solidFill>
                  <a:srgbClr val="006600"/>
                </a:solidFill>
              </a:rPr>
              <a:t>Sächsische Schweiz - Osterzgebirge</a:t>
            </a:r>
          </a:p>
        </p:txBody>
      </p:sp>
      <p:sp>
        <p:nvSpPr>
          <p:cNvPr id="6" name="Foliennummernplatzhalter 4"/>
          <p:cNvSpPr txBox="1">
            <a:spLocks/>
          </p:cNvSpPr>
          <p:nvPr/>
        </p:nvSpPr>
        <p:spPr>
          <a:xfrm>
            <a:off x="6553200" y="6553150"/>
            <a:ext cx="2133600" cy="4762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0869CB-DE97-4966-B9D2-E5B122F7A8AC}" type="slidenum">
              <a:rPr lang="de-DE" smtClean="0">
                <a:solidFill>
                  <a:schemeClr val="bg1"/>
                </a:solidFill>
              </a:rPr>
              <a:pPr/>
              <a:t>16</a:t>
            </a:fld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482504" y="1881842"/>
            <a:ext cx="837015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de-DE" altLang="de-DE" dirty="0" smtClean="0"/>
              <a:t>Struktur der regionalen </a:t>
            </a:r>
            <a:r>
              <a:rPr lang="de-DE" altLang="de-DE" b="1" dirty="0" smtClean="0"/>
              <a:t>Wärmeerzeugung</a:t>
            </a:r>
            <a:r>
              <a:rPr lang="de-DE" altLang="de-DE" dirty="0" smtClean="0"/>
              <a:t> im Landkreis:</a:t>
            </a:r>
            <a:endParaRPr lang="de-DE" dirty="0"/>
          </a:p>
        </p:txBody>
      </p:sp>
      <p:sp>
        <p:nvSpPr>
          <p:cNvPr id="8" name="Textfeld 10"/>
          <p:cNvSpPr txBox="1">
            <a:spLocks noChangeArrowheads="1"/>
          </p:cNvSpPr>
          <p:nvPr/>
        </p:nvSpPr>
        <p:spPr bwMode="auto">
          <a:xfrm>
            <a:off x="6156175" y="2405062"/>
            <a:ext cx="2696487" cy="2308324"/>
          </a:xfrm>
          <a:prstGeom prst="rect">
            <a:avLst/>
          </a:prstGeom>
          <a:noFill/>
          <a:ln>
            <a:solidFill>
              <a:srgbClr val="007DBC"/>
            </a:solidFill>
          </a:ln>
          <a:extLst/>
        </p:spPr>
        <p:txBody>
          <a:bodyPr wrap="square">
            <a:spAutoFit/>
          </a:bodyPr>
          <a:lstStyle/>
          <a:p>
            <a:pPr marL="285750" indent="-285750">
              <a:buClr>
                <a:srgbClr val="0070C0"/>
              </a:buClr>
              <a:defRPr/>
            </a:pPr>
            <a:r>
              <a:rPr lang="de-DE" b="1" dirty="0" smtClean="0">
                <a:cs typeface="+mn-cs"/>
              </a:rPr>
              <a:t>davon: </a:t>
            </a:r>
            <a:endParaRPr lang="de-DE" b="1" dirty="0">
              <a:cs typeface="+mn-cs"/>
            </a:endParaRPr>
          </a:p>
          <a:p>
            <a:pPr marL="285750" indent="-285750">
              <a:buClr>
                <a:srgbClr val="0070C0"/>
              </a:buClr>
              <a:defRPr/>
            </a:pPr>
            <a:endParaRPr lang="de-DE" b="1" dirty="0">
              <a:solidFill>
                <a:srgbClr val="007DBC"/>
              </a:solidFill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dirty="0" smtClean="0">
                <a:cs typeface="+mn-cs"/>
              </a:rPr>
              <a:t>&gt; 40 </a:t>
            </a:r>
            <a:r>
              <a:rPr lang="de-DE" dirty="0">
                <a:cs typeface="+mn-cs"/>
              </a:rPr>
              <a:t>%  Fernwärme </a:t>
            </a:r>
            <a:r>
              <a:rPr lang="de-DE" dirty="0" smtClean="0">
                <a:cs typeface="+mn-cs"/>
              </a:rPr>
              <a:t>(fossil)</a:t>
            </a:r>
            <a:endParaRPr lang="de-DE" dirty="0"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de-DE" dirty="0"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dirty="0">
                <a:cs typeface="+mn-cs"/>
              </a:rPr>
              <a:t>über 20 % </a:t>
            </a:r>
            <a:r>
              <a:rPr lang="de-DE" dirty="0" smtClean="0">
                <a:cs typeface="+mn-cs"/>
              </a:rPr>
              <a:t>Bioenergie (Holz &amp; Biogas)</a:t>
            </a:r>
            <a:endParaRPr lang="de-DE" dirty="0">
              <a:cs typeface="+mn-cs"/>
            </a:endParaRPr>
          </a:p>
          <a:p>
            <a:pPr marL="285750" indent="-285750">
              <a:buClr>
                <a:srgbClr val="0070C0"/>
              </a:buClr>
              <a:defRPr/>
            </a:pPr>
            <a:endParaRPr lang="de-DE" dirty="0">
              <a:cs typeface="+mn-cs"/>
            </a:endParaRPr>
          </a:p>
        </p:txBody>
      </p:sp>
      <p:pic>
        <p:nvPicPr>
          <p:cNvPr id="10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04" y="2405064"/>
            <a:ext cx="5673671" cy="3724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6"/>
          <p:cNvSpPr txBox="1">
            <a:spLocks noChangeArrowheads="1"/>
          </p:cNvSpPr>
          <p:nvPr/>
        </p:nvSpPr>
        <p:spPr bwMode="auto">
          <a:xfrm>
            <a:off x="506611" y="5877272"/>
            <a:ext cx="3489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altLang="de-DE" sz="1000" dirty="0">
                <a:solidFill>
                  <a:srgbClr val="007DBC"/>
                </a:solidFill>
              </a:rPr>
              <a:t>Quelle: Regionale </a:t>
            </a:r>
            <a:r>
              <a:rPr lang="de-DE" altLang="de-DE" sz="1000" dirty="0">
                <a:solidFill>
                  <a:srgbClr val="007DBC"/>
                </a:solidFill>
                <a:latin typeface="+mn-lt"/>
              </a:rPr>
              <a:t>Energieversorger</a:t>
            </a:r>
            <a:r>
              <a:rPr lang="de-DE" altLang="de-DE" sz="1000" dirty="0">
                <a:solidFill>
                  <a:srgbClr val="007DBC"/>
                </a:solidFill>
              </a:rPr>
              <a:t> 2011, Faktor-i</a:t>
            </a:r>
            <a:r>
              <a:rPr lang="de-DE" altLang="de-DE" sz="1000" baseline="30000" dirty="0">
                <a:solidFill>
                  <a:srgbClr val="007DBC"/>
                </a:solidFill>
              </a:rPr>
              <a:t>3</a:t>
            </a:r>
            <a:r>
              <a:rPr lang="de-DE" altLang="de-DE" sz="1000" dirty="0">
                <a:solidFill>
                  <a:srgbClr val="007DBC"/>
                </a:solidFill>
              </a:rPr>
              <a:t> GmbH</a:t>
            </a:r>
          </a:p>
        </p:txBody>
      </p:sp>
    </p:spTree>
    <p:extLst>
      <p:ext uri="{BB962C8B-B14F-4D97-AF65-F5344CB8AC3E}">
        <p14:creationId xmlns:p14="http://schemas.microsoft.com/office/powerpoint/2010/main" val="2651049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837419"/>
            <a:ext cx="539750" cy="287338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de-DE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9552" y="266787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de-DE" sz="2800" dirty="0" smtClean="0">
                <a:solidFill>
                  <a:srgbClr val="006600"/>
                </a:solidFill>
              </a:rPr>
              <a:t>Bioenergie im Landkreis </a:t>
            </a:r>
          </a:p>
          <a:p>
            <a:pPr>
              <a:lnSpc>
                <a:spcPct val="110000"/>
              </a:lnSpc>
            </a:pPr>
            <a:r>
              <a:rPr lang="de-DE" sz="2800" dirty="0" smtClean="0">
                <a:solidFill>
                  <a:srgbClr val="006600"/>
                </a:solidFill>
              </a:rPr>
              <a:t>Sächsische Schweiz - Osterzgebirge</a:t>
            </a:r>
          </a:p>
        </p:txBody>
      </p:sp>
      <p:sp>
        <p:nvSpPr>
          <p:cNvPr id="6" name="Foliennummernplatzhalter 4"/>
          <p:cNvSpPr txBox="1">
            <a:spLocks/>
          </p:cNvSpPr>
          <p:nvPr/>
        </p:nvSpPr>
        <p:spPr>
          <a:xfrm>
            <a:off x="6553200" y="6553150"/>
            <a:ext cx="2133600" cy="4762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0869CB-DE97-4966-B9D2-E5B122F7A8AC}" type="slidenum">
              <a:rPr lang="de-DE" smtClean="0">
                <a:solidFill>
                  <a:schemeClr val="bg1"/>
                </a:solidFill>
              </a:rPr>
              <a:pPr/>
              <a:t>17</a:t>
            </a:fld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82749"/>
            <a:ext cx="8147050" cy="494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6173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837419"/>
            <a:ext cx="539750" cy="287338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de-DE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9552" y="266787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de-DE" sz="2800" dirty="0" smtClean="0">
                <a:solidFill>
                  <a:srgbClr val="006600"/>
                </a:solidFill>
              </a:rPr>
              <a:t>Bioenergie im Landkreis </a:t>
            </a:r>
          </a:p>
          <a:p>
            <a:pPr>
              <a:lnSpc>
                <a:spcPct val="110000"/>
              </a:lnSpc>
            </a:pPr>
            <a:r>
              <a:rPr lang="de-DE" sz="2800" dirty="0" smtClean="0">
                <a:solidFill>
                  <a:srgbClr val="006600"/>
                </a:solidFill>
              </a:rPr>
              <a:t>Sächsische Schweiz - Osterzgebirge</a:t>
            </a:r>
          </a:p>
        </p:txBody>
      </p:sp>
      <p:sp>
        <p:nvSpPr>
          <p:cNvPr id="6" name="Foliennummernplatzhalter 4"/>
          <p:cNvSpPr txBox="1">
            <a:spLocks/>
          </p:cNvSpPr>
          <p:nvPr/>
        </p:nvSpPr>
        <p:spPr>
          <a:xfrm>
            <a:off x="6553200" y="6553150"/>
            <a:ext cx="2133600" cy="4762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0869CB-DE97-4966-B9D2-E5B122F7A8AC}" type="slidenum">
              <a:rPr lang="de-DE" smtClean="0">
                <a:solidFill>
                  <a:schemeClr val="bg1"/>
                </a:solidFill>
              </a:rPr>
              <a:pPr/>
              <a:t>18</a:t>
            </a:fld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7" name="Textfeld 10"/>
          <p:cNvSpPr txBox="1">
            <a:spLocks noChangeArrowheads="1"/>
          </p:cNvSpPr>
          <p:nvPr/>
        </p:nvSpPr>
        <p:spPr bwMode="auto">
          <a:xfrm>
            <a:off x="539552" y="1556792"/>
            <a:ext cx="8281988" cy="30469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de-DE" b="1" dirty="0">
                <a:latin typeface="Arial" charset="0"/>
              </a:rPr>
              <a:t>Potenzial Bioenergie: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e-DE" dirty="0" smtClean="0">
                <a:latin typeface="Arial" charset="0"/>
              </a:rPr>
              <a:t>noch erschließbares </a:t>
            </a:r>
            <a:r>
              <a:rPr lang="de-DE" dirty="0">
                <a:latin typeface="Arial" charset="0"/>
              </a:rPr>
              <a:t>Potenzial: 45,5 GWh, durch vermehrte Nutzung biogener Reststoffe und Strohvergärung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e-DE" dirty="0">
                <a:latin typeface="Arial" charset="0"/>
              </a:rPr>
              <a:t>Aktuell: Potenzial zu 43,6 % noch ungenutzt 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e-DE" dirty="0">
                <a:latin typeface="Arial" charset="0"/>
              </a:rPr>
              <a:t>Notwendigkeit verbesserter Logistik und Kooperation, gerade bei </a:t>
            </a:r>
            <a:r>
              <a:rPr lang="de-DE" dirty="0" smtClean="0">
                <a:latin typeface="Arial" charset="0"/>
              </a:rPr>
              <a:t>Reststoffen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e-DE" dirty="0" smtClean="0">
                <a:latin typeface="Arial" charset="0"/>
              </a:rPr>
              <a:t>neue Verfahren – Strohvergärung durch Voraufschluss (Extrusion)</a:t>
            </a:r>
            <a:endParaRPr lang="de-DE" dirty="0">
              <a:latin typeface="Arial" charset="0"/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e-DE" dirty="0" err="1" smtClean="0">
                <a:latin typeface="Arial" charset="0"/>
              </a:rPr>
              <a:t>Abwärmenutzung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>
                <a:latin typeface="Arial" charset="0"/>
              </a:rPr>
              <a:t>von Biogasanlagen verbessern</a:t>
            </a:r>
            <a:r>
              <a:rPr lang="de-DE" dirty="0" smtClean="0">
                <a:latin typeface="Arial" charset="0"/>
              </a:rPr>
              <a:t>!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e-DE" dirty="0" smtClean="0">
                <a:latin typeface="Arial" charset="0"/>
              </a:rPr>
              <a:t>Holzpotenzial ist begrenzt – Schutzgebiete und die stoffliche Verwendung begrenzen die energetische Nutzung</a:t>
            </a:r>
            <a:endParaRPr lang="de-DE" dirty="0">
              <a:latin typeface="Arial" charset="0"/>
            </a:endParaRP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407342"/>
              </p:ext>
            </p:extLst>
          </p:nvPr>
        </p:nvGraphicFramePr>
        <p:xfrm>
          <a:off x="539553" y="4581128"/>
          <a:ext cx="8352925" cy="2016224"/>
        </p:xfrm>
        <a:graphic>
          <a:graphicData uri="http://schemas.openxmlformats.org/drawingml/2006/table">
            <a:tbl>
              <a:tblPr/>
              <a:tblGrid>
                <a:gridCol w="1008111"/>
                <a:gridCol w="1152128"/>
                <a:gridCol w="1080120"/>
                <a:gridCol w="1152128"/>
                <a:gridCol w="1143832"/>
                <a:gridCol w="1005930"/>
                <a:gridCol w="903851"/>
                <a:gridCol w="906825"/>
              </a:tblGrid>
              <a:tr h="128540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Biomasse-potenziale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/>
                      </a:r>
                      <a:b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endParaRPr lang="de-DE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CE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Potenzial halmgutartige Biomasse </a:t>
                      </a:r>
                      <a:endParaRPr lang="de-DE" sz="12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de-DE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in GWh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CE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Potenzial Tierhaltung </a:t>
                      </a:r>
                      <a:endParaRPr lang="de-DE" sz="12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de-DE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in GWh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CE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Potenzial holzartige Biomasse </a:t>
                      </a:r>
                      <a:endParaRPr lang="de-DE" sz="12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de-DE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in GWh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CE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Potenziale biogene Abfälle, Grünschnitt, etc. in </a:t>
                      </a:r>
                      <a:r>
                        <a:rPr lang="de-DE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GWh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CE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(Gesamt)-Potenzial 2 </a:t>
                      </a:r>
                      <a:endParaRPr lang="de-DE" sz="12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de-DE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in GWh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CE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Zubau-potenzial 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 </a:t>
                      </a:r>
                      <a:endParaRPr lang="de-DE" sz="12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de-DE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in GWh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CE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derzeitiger </a:t>
                      </a:r>
                      <a:r>
                        <a:rPr lang="de-DE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Nutzungs-grad </a:t>
                      </a:r>
                    </a:p>
                    <a:p>
                      <a:pPr algn="ctr" fontAlgn="ctr"/>
                      <a:r>
                        <a:rPr lang="de-DE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in 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CE82"/>
                    </a:solidFill>
                  </a:tcPr>
                </a:tc>
              </a:tr>
              <a:tr h="73082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Sächsische</a:t>
                      </a:r>
                      <a:r>
                        <a:rPr lang="de-DE" sz="12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Schweiz-Osterzgebirge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50,4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42,3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2,7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9,1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4,4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45,5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56,4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9237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837419"/>
            <a:ext cx="539750" cy="287338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de-DE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9552" y="266787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de-DE" sz="2800" dirty="0" smtClean="0">
                <a:solidFill>
                  <a:srgbClr val="006600"/>
                </a:solidFill>
              </a:rPr>
              <a:t>Bioenergie im Landkreis </a:t>
            </a:r>
          </a:p>
          <a:p>
            <a:pPr>
              <a:lnSpc>
                <a:spcPct val="110000"/>
              </a:lnSpc>
            </a:pPr>
            <a:r>
              <a:rPr lang="de-DE" sz="2800" dirty="0" smtClean="0">
                <a:solidFill>
                  <a:srgbClr val="006600"/>
                </a:solidFill>
              </a:rPr>
              <a:t>Sächsische Schweiz - Osterzgebirge</a:t>
            </a:r>
          </a:p>
        </p:txBody>
      </p:sp>
      <p:sp>
        <p:nvSpPr>
          <p:cNvPr id="6" name="Foliennummernplatzhalter 4"/>
          <p:cNvSpPr txBox="1">
            <a:spLocks/>
          </p:cNvSpPr>
          <p:nvPr/>
        </p:nvSpPr>
        <p:spPr>
          <a:xfrm>
            <a:off x="6553200" y="6553150"/>
            <a:ext cx="2133600" cy="4762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0869CB-DE97-4966-B9D2-E5B122F7A8AC}" type="slidenum">
              <a:rPr lang="de-DE" smtClean="0">
                <a:solidFill>
                  <a:schemeClr val="bg1"/>
                </a:solidFill>
              </a:rPr>
              <a:pPr/>
              <a:t>19</a:t>
            </a:fld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531193"/>
            <a:ext cx="6911975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900113" y="1531193"/>
            <a:ext cx="2201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de-DE" b="1" dirty="0"/>
              <a:t>Potenzial Bioenergie:</a:t>
            </a:r>
          </a:p>
        </p:txBody>
      </p:sp>
    </p:spTree>
    <p:extLst>
      <p:ext uri="{BB962C8B-B14F-4D97-AF65-F5344CB8AC3E}">
        <p14:creationId xmlns:p14="http://schemas.microsoft.com/office/powerpoint/2010/main" val="2784314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837419"/>
            <a:ext cx="539750" cy="287338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de-DE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19572" y="266787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de-DE" sz="2800" dirty="0" smtClean="0">
                <a:solidFill>
                  <a:srgbClr val="006600"/>
                </a:solidFill>
              </a:rPr>
              <a:t>Agenda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615950" y="1628800"/>
            <a:ext cx="8204522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b="1" dirty="0" smtClean="0"/>
              <a:t>Das Bioenergienetzwerk</a:t>
            </a:r>
          </a:p>
          <a:p>
            <a:pPr marL="742950" lvl="1" indent="-285750">
              <a:lnSpc>
                <a:spcPct val="200000"/>
              </a:lnSpc>
              <a:buFont typeface="Symbol" panose="05050102010706020507" pitchFamily="18" charset="2"/>
              <a:buChar char="-"/>
            </a:pPr>
            <a:r>
              <a:rPr lang="de-DE" dirty="0" smtClean="0"/>
              <a:t>Hintergrund und Entwicklung</a:t>
            </a:r>
          </a:p>
          <a:p>
            <a:pPr marL="742950" lvl="1" indent="-285750">
              <a:lnSpc>
                <a:spcPct val="200000"/>
              </a:lnSpc>
              <a:buFont typeface="Symbol" panose="05050102010706020507" pitchFamily="18" charset="2"/>
              <a:buChar char="-"/>
            </a:pPr>
            <a:r>
              <a:rPr lang="de-DE" dirty="0" smtClean="0"/>
              <a:t>Arbeitsschwerpunkte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b="1" dirty="0" smtClean="0"/>
              <a:t>Bioenergie im Landkreis Sächsische Schweiz - Osterzgebirge</a:t>
            </a:r>
            <a:endParaRPr lang="de-DE" b="1" dirty="0"/>
          </a:p>
          <a:p>
            <a:pPr marL="742950" lvl="1" indent="-285750">
              <a:lnSpc>
                <a:spcPct val="200000"/>
              </a:lnSpc>
              <a:buFont typeface="Symbol" panose="05050102010706020507" pitchFamily="18" charset="2"/>
              <a:buChar char="-"/>
            </a:pPr>
            <a:r>
              <a:rPr lang="de-DE" dirty="0" smtClean="0"/>
              <a:t>Biogas</a:t>
            </a:r>
            <a:endParaRPr lang="de-DE" dirty="0"/>
          </a:p>
          <a:p>
            <a:pPr marL="742950" lvl="1" indent="-285750">
              <a:lnSpc>
                <a:spcPct val="200000"/>
              </a:lnSpc>
              <a:buFont typeface="Symbol" panose="05050102010706020507" pitchFamily="18" charset="2"/>
              <a:buChar char="-"/>
            </a:pPr>
            <a:r>
              <a:rPr lang="de-DE" dirty="0" smtClean="0"/>
              <a:t>Biomasse</a:t>
            </a:r>
          </a:p>
          <a:p>
            <a:pPr marL="742950" lvl="1" indent="-285750">
              <a:lnSpc>
                <a:spcPct val="200000"/>
              </a:lnSpc>
              <a:buFont typeface="Symbol" panose="05050102010706020507" pitchFamily="18" charset="2"/>
              <a:buChar char="-"/>
            </a:pPr>
            <a:r>
              <a:rPr lang="de-DE" dirty="0" smtClean="0"/>
              <a:t>Stellenwert der Bioenergie</a:t>
            </a:r>
            <a:endParaRPr lang="de-DE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b="1" dirty="0" smtClean="0"/>
              <a:t>Ausblick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4788975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837419"/>
            <a:ext cx="539750" cy="287338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de-DE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9552" y="266787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de-DE" sz="2800" dirty="0" smtClean="0">
                <a:solidFill>
                  <a:srgbClr val="006600"/>
                </a:solidFill>
              </a:rPr>
              <a:t>Ausblick zur Bioenergie im Landkreis </a:t>
            </a:r>
          </a:p>
          <a:p>
            <a:pPr>
              <a:lnSpc>
                <a:spcPct val="110000"/>
              </a:lnSpc>
            </a:pPr>
            <a:r>
              <a:rPr lang="de-DE" sz="2800" dirty="0" smtClean="0">
                <a:solidFill>
                  <a:srgbClr val="006600"/>
                </a:solidFill>
              </a:rPr>
              <a:t>Sächsische Schweiz - Osterzgebirge</a:t>
            </a:r>
          </a:p>
        </p:txBody>
      </p:sp>
      <p:sp>
        <p:nvSpPr>
          <p:cNvPr id="6" name="Foliennummernplatzhalter 4"/>
          <p:cNvSpPr txBox="1">
            <a:spLocks/>
          </p:cNvSpPr>
          <p:nvPr/>
        </p:nvSpPr>
        <p:spPr>
          <a:xfrm>
            <a:off x="6553200" y="6553150"/>
            <a:ext cx="2133600" cy="4762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0869CB-DE97-4966-B9D2-E5B122F7A8AC}" type="slidenum">
              <a:rPr lang="de-DE" smtClean="0">
                <a:solidFill>
                  <a:schemeClr val="bg1"/>
                </a:solidFill>
              </a:rPr>
              <a:pPr/>
              <a:t>20</a:t>
            </a:fld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78293"/>
            <a:ext cx="6129628" cy="316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10"/>
          <p:cNvSpPr txBox="1">
            <a:spLocks noChangeArrowheads="1"/>
          </p:cNvSpPr>
          <p:nvPr/>
        </p:nvSpPr>
        <p:spPr bwMode="auto">
          <a:xfrm>
            <a:off x="538484" y="1556792"/>
            <a:ext cx="8281988" cy="190821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de-DE" sz="2000" b="1" dirty="0" smtClean="0"/>
              <a:t>Bioenergie - Ausbauoptionen:</a:t>
            </a:r>
            <a:endParaRPr lang="de-DE" sz="2000" b="1" dirty="0"/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e-DE" sz="1600" dirty="0" smtClean="0"/>
              <a:t>Nur noch bedingt erschließbares </a:t>
            </a:r>
            <a:r>
              <a:rPr lang="de-DE" sz="1600" dirty="0"/>
              <a:t>Potenzial</a:t>
            </a:r>
            <a:r>
              <a:rPr lang="de-DE" sz="1600" dirty="0" smtClean="0"/>
              <a:t>: derzeitiger Nutzungsgrad fast 60 %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de-DE" sz="1600" dirty="0" smtClean="0"/>
              <a:t>Anlageneffizienzsteigerung</a:t>
            </a:r>
            <a:r>
              <a:rPr lang="de-DE" sz="1600" dirty="0"/>
              <a:t>, </a:t>
            </a:r>
            <a:r>
              <a:rPr lang="de-DE" sz="1600" dirty="0" err="1"/>
              <a:t>Abwärmenutzung</a:t>
            </a:r>
            <a:r>
              <a:rPr lang="de-DE" sz="1600" dirty="0"/>
              <a:t>, vermehrte Reststoffnutzung &amp; Strohvergärung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de-DE" sz="1600" b="1" dirty="0"/>
              <a:t>Energieertrag entspricht insgesamt 18 Biogasanlagen (inkl. Bestand) à 300 </a:t>
            </a:r>
            <a:r>
              <a:rPr lang="de-DE" sz="1600" b="1" dirty="0" err="1"/>
              <a:t>kW</a:t>
            </a:r>
            <a:r>
              <a:rPr lang="de-DE" sz="1600" b="1" baseline="-25000" dirty="0" err="1"/>
              <a:t>el</a:t>
            </a:r>
            <a:r>
              <a:rPr lang="de-DE" sz="1600" b="1" dirty="0"/>
              <a:t> und rund 2.200 Biomasseeinzelfeuerungsanlagen </a:t>
            </a:r>
            <a:r>
              <a:rPr lang="de-DE" sz="1600" dirty="0"/>
              <a:t>mit jeweils 10 </a:t>
            </a:r>
            <a:r>
              <a:rPr lang="de-DE" sz="1600" dirty="0" smtClean="0"/>
              <a:t>kW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716673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837419"/>
            <a:ext cx="539750" cy="287338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de-DE"/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3347864" y="3056180"/>
            <a:ext cx="5416688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sz="1400" b="1" dirty="0" smtClean="0">
                <a:solidFill>
                  <a:srgbClr val="006600"/>
                </a:solidFill>
              </a:rPr>
              <a:t>Faktor-i³ GmbH</a:t>
            </a:r>
          </a:p>
          <a:p>
            <a:r>
              <a:rPr lang="de-DE" sz="1400" dirty="0" smtClean="0"/>
              <a:t>World </a:t>
            </a:r>
            <a:r>
              <a:rPr lang="de-DE" sz="1400" dirty="0"/>
              <a:t>Trade Center</a:t>
            </a:r>
            <a:br>
              <a:rPr lang="de-DE" sz="1400" dirty="0"/>
            </a:br>
            <a:r>
              <a:rPr lang="de-DE" sz="1400" dirty="0"/>
              <a:t>Freiberger Straße 35</a:t>
            </a:r>
            <a:br>
              <a:rPr lang="de-DE" sz="1400" dirty="0"/>
            </a:br>
            <a:r>
              <a:rPr lang="de-DE" sz="1400" dirty="0"/>
              <a:t>01067 Dresden </a:t>
            </a:r>
          </a:p>
          <a:p>
            <a:r>
              <a:rPr lang="de-DE" sz="1400" dirty="0"/>
              <a:t>E-Mail: 	</a:t>
            </a:r>
            <a:r>
              <a:rPr lang="de-DE" sz="1400" u="sng" dirty="0" smtClean="0"/>
              <a:t>info@faktor-i3.de</a:t>
            </a:r>
          </a:p>
          <a:p>
            <a:r>
              <a:rPr lang="de-DE" sz="1400" dirty="0" smtClean="0"/>
              <a:t>Internet:	</a:t>
            </a:r>
            <a:r>
              <a:rPr lang="de-DE" sz="1400" u="sng" dirty="0" smtClean="0"/>
              <a:t>www.bioenergienetzwerk.net</a:t>
            </a:r>
            <a:r>
              <a:rPr lang="de-DE" sz="1400" dirty="0"/>
              <a:t/>
            </a:r>
            <a:br>
              <a:rPr lang="de-DE" sz="1400" dirty="0"/>
            </a:br>
            <a:endParaRPr lang="de-DE" sz="1400" dirty="0"/>
          </a:p>
          <a:p>
            <a:r>
              <a:rPr lang="de-DE" sz="1400" u="sng" dirty="0" smtClean="0"/>
              <a:t>Netzwerkmanagement</a:t>
            </a:r>
            <a:endParaRPr lang="de-DE" sz="1400" u="sng" dirty="0"/>
          </a:p>
          <a:p>
            <a:r>
              <a:rPr lang="de-DE" sz="1400" dirty="0" err="1"/>
              <a:t>Sylvi</a:t>
            </a:r>
            <a:r>
              <a:rPr lang="de-DE" sz="1400" dirty="0"/>
              <a:t> Uhlig</a:t>
            </a:r>
            <a:br>
              <a:rPr lang="de-DE" sz="1400" dirty="0"/>
            </a:br>
            <a:r>
              <a:rPr lang="de-DE" sz="1400" dirty="0"/>
              <a:t>Tel.: 	+49(0)351 4383069-15</a:t>
            </a:r>
            <a:br>
              <a:rPr lang="de-DE" sz="1400" dirty="0"/>
            </a:br>
            <a:r>
              <a:rPr lang="de-DE" sz="1400" dirty="0"/>
              <a:t>Fax: 	+49(0)351 4383069-18</a:t>
            </a:r>
            <a:br>
              <a:rPr lang="de-DE" sz="1400" dirty="0"/>
            </a:br>
            <a:r>
              <a:rPr lang="de-DE" sz="1400" dirty="0"/>
              <a:t>E-Mail:	</a:t>
            </a:r>
            <a:r>
              <a:rPr lang="de-DE" sz="1400" u="sng" dirty="0"/>
              <a:t>s.uhlig@faktor-i3.de</a:t>
            </a:r>
          </a:p>
          <a:p>
            <a:endParaRPr lang="de-DE" sz="1400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719572" y="266787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de-DE" sz="2800" dirty="0" smtClean="0">
                <a:solidFill>
                  <a:srgbClr val="006600"/>
                </a:solidFill>
              </a:rPr>
              <a:t>Ansprechpartner</a:t>
            </a:r>
            <a:endParaRPr lang="de-DE" sz="2800" dirty="0">
              <a:solidFill>
                <a:srgbClr val="006600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28"/>
          <a:stretch/>
        </p:blipFill>
        <p:spPr>
          <a:xfrm>
            <a:off x="-508" y="1602354"/>
            <a:ext cx="3168352" cy="463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598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400000" y="4077072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600" b="1" dirty="0" smtClean="0">
                <a:solidFill>
                  <a:srgbClr val="006600"/>
                </a:solidFill>
                <a:latin typeface="Calibri" pitchFamily="34" charset="0"/>
              </a:rPr>
              <a:t>WIR BRINGEN DIE RICHTIGEN </a:t>
            </a:r>
            <a:br>
              <a:rPr lang="de-DE" sz="2600" b="1" dirty="0" smtClean="0">
                <a:solidFill>
                  <a:srgbClr val="006600"/>
                </a:solidFill>
                <a:latin typeface="Calibri" pitchFamily="34" charset="0"/>
              </a:rPr>
            </a:br>
            <a:r>
              <a:rPr lang="de-DE" sz="2600" b="1" dirty="0" smtClean="0">
                <a:solidFill>
                  <a:srgbClr val="006600"/>
                </a:solidFill>
                <a:latin typeface="Calibri" pitchFamily="34" charset="0"/>
              </a:rPr>
              <a:t>PARTNER ZUSAMMEN.</a:t>
            </a:r>
            <a:endParaRPr lang="de-DE" sz="2600" dirty="0">
              <a:solidFill>
                <a:srgbClr val="006600"/>
              </a:solidFill>
              <a:latin typeface="Calibri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036404" y="2751063"/>
            <a:ext cx="4856076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de-DE" sz="2800" b="1" dirty="0">
                <a:solidFill>
                  <a:schemeClr val="bg1"/>
                </a:solidFill>
                <a:latin typeface="Calibri" pitchFamily="34" charset="0"/>
              </a:rPr>
              <a:t>VIELEN DANK FÜR </a:t>
            </a:r>
            <a:r>
              <a:rPr lang="de-DE" sz="2800" b="1" dirty="0" smtClean="0">
                <a:solidFill>
                  <a:schemeClr val="bg1"/>
                </a:solidFill>
                <a:latin typeface="Calibri" pitchFamily="34" charset="0"/>
              </a:rPr>
              <a:t>IHRE </a:t>
            </a:r>
          </a:p>
          <a:p>
            <a:pPr>
              <a:lnSpc>
                <a:spcPct val="110000"/>
              </a:lnSpc>
            </a:pPr>
            <a:r>
              <a:rPr lang="de-DE" sz="2800" b="1" dirty="0" smtClean="0">
                <a:solidFill>
                  <a:schemeClr val="bg1"/>
                </a:solidFill>
                <a:latin typeface="Calibri" pitchFamily="34" charset="0"/>
              </a:rPr>
              <a:t>AUFMERKSAMKEIT </a:t>
            </a:r>
            <a:r>
              <a:rPr lang="de-DE" sz="2800" b="1" dirty="0">
                <a:solidFill>
                  <a:schemeClr val="bg1"/>
                </a:solidFill>
                <a:latin typeface="Calibri" pitchFamily="34" charset="0"/>
              </a:rPr>
              <a:t>!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48" y="5300432"/>
            <a:ext cx="1950720" cy="100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946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837419"/>
            <a:ext cx="539750" cy="287338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de-DE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19572" y="266787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de-DE" sz="2800" dirty="0" smtClean="0">
                <a:solidFill>
                  <a:srgbClr val="006600"/>
                </a:solidFill>
              </a:rPr>
              <a:t>Das Bioenergienetzwerk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615950" y="1340768"/>
            <a:ext cx="8204522" cy="100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b="1" dirty="0" smtClean="0"/>
              <a:t>Hintergrund und Entwicklung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de-DE" dirty="0" smtClean="0">
              <a:solidFill>
                <a:srgbClr val="6D6D6D"/>
              </a:solidFill>
            </a:endParaRPr>
          </a:p>
        </p:txBody>
      </p:sp>
      <p:pic>
        <p:nvPicPr>
          <p:cNvPr id="6" name="Picture 4" descr="E:\mixdorf (141.30.162.211)\Sicherung Eigene Dateien - Aktueller Stand\BMELV-Wettbewerb Bioenergie-Regionen\Bioenergieregionen 2.0\Antrag Unterlagen\Karte Regionen Bioenergienetzwerk 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35350"/>
            <a:ext cx="4298950" cy="316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pieren 6"/>
          <p:cNvGrpSpPr/>
          <p:nvPr/>
        </p:nvGrpSpPr>
        <p:grpSpPr>
          <a:xfrm>
            <a:off x="209517" y="1844629"/>
            <a:ext cx="8661433" cy="4392684"/>
            <a:chOff x="539750" y="1916020"/>
            <a:chExt cx="7975281" cy="3614751"/>
          </a:xfrm>
          <a:solidFill>
            <a:srgbClr val="EAEAEA">
              <a:alpha val="38824"/>
            </a:srgbClr>
          </a:solidFill>
        </p:grpSpPr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4441913" y="1916020"/>
              <a:ext cx="4073118" cy="113971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de-DE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Im Rahmen eines Bundeswettbewerbes hatte </a:t>
              </a:r>
              <a:r>
                <a:rPr lang="de-DE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sich </a:t>
              </a:r>
              <a:r>
                <a:rPr lang="de-DE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die Region Sächsische Schweiz – Osterzgebirge mit ihrem Netzwerk beworben. Kooperationen mit weiteren Regionen wie Mittelsachsen</a:t>
              </a:r>
              <a:r>
                <a:rPr lang="de-DE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, </a:t>
              </a:r>
              <a:r>
                <a:rPr lang="de-DE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dem Vogtlandkreis </a:t>
              </a:r>
              <a:r>
                <a:rPr lang="de-DE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und der Landeshauptstadt Dresden </a:t>
              </a:r>
              <a:r>
                <a:rPr lang="de-DE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führten zu einem größeren Netzwerk – dem </a:t>
              </a:r>
              <a:r>
                <a:rPr lang="de-DE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Bioenergienetzwerk Sachsen 2.0</a:t>
              </a:r>
              <a:endParaRPr lang="de-DE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pic>
          <p:nvPicPr>
            <p:cNvPr id="9" name="Picture 16" descr="http://www.bioenergie-regionen.de/cms35/fileadmin/bioenergie-regionen/images/regionen/G0.gif"/>
            <p:cNvPicPr>
              <a:picLocks noChangeAspect="1" noChangeArrowheads="1"/>
            </p:cNvPicPr>
            <p:nvPr/>
          </p:nvPicPr>
          <p:blipFill>
            <a:blip r:embed="rId4" r:link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5575" y="2182662"/>
              <a:ext cx="2446338" cy="331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Line 18"/>
            <p:cNvSpPr>
              <a:spLocks noChangeShapeType="1"/>
            </p:cNvSpPr>
            <p:nvPr/>
          </p:nvSpPr>
          <p:spPr bwMode="auto">
            <a:xfrm>
              <a:off x="4102343" y="3951138"/>
              <a:ext cx="2762595" cy="618119"/>
            </a:xfrm>
            <a:prstGeom prst="line">
              <a:avLst/>
            </a:prstGeom>
            <a:grp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  <a:cs typeface="Arial" charset="0"/>
              </a:endParaRPr>
            </a:p>
          </p:txBody>
        </p:sp>
        <p:pic>
          <p:nvPicPr>
            <p:cNvPr id="12" name="Picture 17" descr="http://www.bioenergie-regionen.de/cms35/uploads/pics/Cover_Bioregion.jpg"/>
            <p:cNvPicPr>
              <a:picLocks noChangeAspect="1" noChangeArrowheads="1"/>
            </p:cNvPicPr>
            <p:nvPr/>
          </p:nvPicPr>
          <p:blipFill>
            <a:blip r:embed="rId6" r:link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750" y="3806746"/>
              <a:ext cx="1217613" cy="17240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29547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837419"/>
            <a:ext cx="539750" cy="287338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de-DE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19572" y="266787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de-DE" sz="2800" dirty="0" smtClean="0">
                <a:solidFill>
                  <a:srgbClr val="006600"/>
                </a:solidFill>
              </a:rPr>
              <a:t>Das Bioenergienetzwerk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615950" y="1628800"/>
            <a:ext cx="8204522" cy="4739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de-DE" b="1" dirty="0" smtClean="0"/>
              <a:t>Arbeitsschwerpunkte: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Information und Beratung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Potenzialbewertung Bioenergie</a:t>
            </a:r>
            <a:endParaRPr lang="de-DE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 err="1" smtClean="0"/>
              <a:t>Know-How</a:t>
            </a:r>
            <a:r>
              <a:rPr lang="de-DE" dirty="0" smtClean="0"/>
              <a:t> Transfer</a:t>
            </a:r>
            <a:endParaRPr lang="de-DE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Veranstaltungen / Workshops / Fachexkursionen</a:t>
            </a:r>
            <a:endParaRPr lang="de-DE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Projektgespräche, Projektideen, -anbahnung und Koordinierung</a:t>
            </a:r>
            <a:endParaRPr lang="de-DE" dirty="0"/>
          </a:p>
          <a:p>
            <a:pPr>
              <a:lnSpc>
                <a:spcPct val="200000"/>
              </a:lnSpc>
            </a:pPr>
            <a:r>
              <a:rPr lang="de-DE" b="1" dirty="0" smtClean="0"/>
              <a:t>Ziel: 	</a:t>
            </a:r>
          </a:p>
          <a:p>
            <a:pPr>
              <a:lnSpc>
                <a:spcPct val="150000"/>
              </a:lnSpc>
            </a:pP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effiziente Energieerzeugung / Energieeinsparung und Kostensenkung</a:t>
            </a:r>
            <a:endParaRPr lang="de-D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de-DE" dirty="0" smtClean="0">
              <a:solidFill>
                <a:srgbClr val="6D6D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526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7215306"/>
              </p:ext>
            </p:extLst>
          </p:nvPr>
        </p:nvGraphicFramePr>
        <p:xfrm>
          <a:off x="1403648" y="2349450"/>
          <a:ext cx="6192688" cy="467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Dokument" r:id="rId4" imgW="6213988" imgH="5426153" progId="Word.Document.12">
                  <p:embed/>
                </p:oleObj>
              </mc:Choice>
              <mc:Fallback>
                <p:oleObj name="Dokument" r:id="rId4" imgW="6213988" imgH="5426153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2349450"/>
                        <a:ext cx="6192688" cy="467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/>
          <p:cNvSpPr/>
          <p:nvPr/>
        </p:nvSpPr>
        <p:spPr>
          <a:xfrm>
            <a:off x="2411760" y="1415678"/>
            <a:ext cx="67322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de-DE" b="1" dirty="0" smtClean="0"/>
              <a:t>Hintergrund: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e-DE" dirty="0" smtClean="0"/>
              <a:t>Zunahme an Verbund- </a:t>
            </a:r>
            <a:r>
              <a:rPr lang="de-DE" dirty="0"/>
              <a:t>und </a:t>
            </a:r>
            <a:r>
              <a:rPr lang="de-DE" dirty="0" smtClean="0"/>
              <a:t>Komplexprojekten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e-DE" dirty="0" smtClean="0"/>
              <a:t>diese </a:t>
            </a:r>
            <a:r>
              <a:rPr lang="de-DE" dirty="0"/>
              <a:t>benötigen ein fachlich versiertes </a:t>
            </a:r>
            <a:r>
              <a:rPr lang="de-DE" dirty="0" smtClean="0"/>
              <a:t>Projektmanagement</a:t>
            </a:r>
            <a:endParaRPr lang="de-DE" dirty="0"/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3118791863"/>
              </p:ext>
            </p:extLst>
          </p:nvPr>
        </p:nvGraphicFramePr>
        <p:xfrm>
          <a:off x="251520" y="1556792"/>
          <a:ext cx="2232248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4197855211"/>
              </p:ext>
            </p:extLst>
          </p:nvPr>
        </p:nvGraphicFramePr>
        <p:xfrm>
          <a:off x="6588696" y="3956863"/>
          <a:ext cx="2231776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837419"/>
            <a:ext cx="539750" cy="287338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719572" y="266787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de-DE" sz="2800" dirty="0" smtClean="0">
                <a:solidFill>
                  <a:srgbClr val="006600"/>
                </a:solidFill>
              </a:rPr>
              <a:t>Das Bioenergienetzwerk</a:t>
            </a:r>
          </a:p>
        </p:txBody>
      </p:sp>
    </p:spTree>
    <p:extLst>
      <p:ext uri="{BB962C8B-B14F-4D97-AF65-F5344CB8AC3E}">
        <p14:creationId xmlns:p14="http://schemas.microsoft.com/office/powerpoint/2010/main" val="237589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837419"/>
            <a:ext cx="539750" cy="287338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719572" y="266787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de-DE" sz="2800" dirty="0" smtClean="0">
                <a:solidFill>
                  <a:srgbClr val="006600"/>
                </a:solidFill>
              </a:rPr>
              <a:t>Das Bioenergienetzwerk</a:t>
            </a:r>
          </a:p>
        </p:txBody>
      </p:sp>
      <p:pic>
        <p:nvPicPr>
          <p:cNvPr id="11" name="Grafik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95" y="3862088"/>
            <a:ext cx="7255913" cy="299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hteck 11"/>
          <p:cNvSpPr/>
          <p:nvPr/>
        </p:nvSpPr>
        <p:spPr>
          <a:xfrm>
            <a:off x="755774" y="1484784"/>
            <a:ext cx="5904458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de-DE" b="1" dirty="0" smtClean="0"/>
              <a:t>komplexe </a:t>
            </a:r>
            <a:r>
              <a:rPr lang="de-DE" b="1" dirty="0"/>
              <a:t>Herausforderungen: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dirty="0"/>
              <a:t>Technologie, </a:t>
            </a:r>
            <a:r>
              <a:rPr lang="de-DE" dirty="0" smtClean="0"/>
              <a:t>Ressourcen</a:t>
            </a:r>
            <a:endParaRPr lang="de-DE" dirty="0"/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dirty="0"/>
              <a:t>Wirtschaftlichkeit / Preisstabilität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dirty="0"/>
              <a:t>Markt- und </a:t>
            </a:r>
            <a:r>
              <a:rPr lang="de-DE" dirty="0" smtClean="0"/>
              <a:t>Systemintegration</a:t>
            </a:r>
            <a:endParaRPr lang="de-DE" dirty="0"/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dirty="0"/>
              <a:t>Umwelt- und Klimaschutz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dirty="0" smtClean="0"/>
              <a:t>Akzeptanz,  Partizipation </a:t>
            </a:r>
            <a:r>
              <a:rPr lang="de-DE" dirty="0"/>
              <a:t>und </a:t>
            </a:r>
            <a:r>
              <a:rPr lang="de-DE" dirty="0" smtClean="0"/>
              <a:t>Beteiligung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765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837419"/>
            <a:ext cx="539750" cy="287338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de-DE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683568" y="230783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de-DE" sz="2800" dirty="0" smtClean="0">
                <a:solidFill>
                  <a:srgbClr val="006600"/>
                </a:solidFill>
              </a:rPr>
              <a:t>Zielgruppen</a:t>
            </a:r>
            <a:r>
              <a:rPr lang="de-DE" sz="2800" dirty="0" smtClean="0">
                <a:solidFill>
                  <a:srgbClr val="006600"/>
                </a:solidFill>
                <a:latin typeface="DIN-Medium" pitchFamily="34" charset="0"/>
              </a:rPr>
              <a:t> &amp; Modellvorhaben</a:t>
            </a:r>
          </a:p>
        </p:txBody>
      </p:sp>
      <p:grpSp>
        <p:nvGrpSpPr>
          <p:cNvPr id="24" name="Gruppieren 23"/>
          <p:cNvGrpSpPr/>
          <p:nvPr/>
        </p:nvGrpSpPr>
        <p:grpSpPr>
          <a:xfrm>
            <a:off x="467544" y="1676698"/>
            <a:ext cx="8424937" cy="3624510"/>
            <a:chOff x="1146175" y="2036763"/>
            <a:chExt cx="6432551" cy="3257172"/>
          </a:xfrm>
        </p:grpSpPr>
        <p:sp>
          <p:nvSpPr>
            <p:cNvPr id="25" name="Rechteck 24"/>
            <p:cNvSpPr/>
            <p:nvPr/>
          </p:nvSpPr>
          <p:spPr bwMode="auto">
            <a:xfrm>
              <a:off x="1146175" y="2036763"/>
              <a:ext cx="2305990" cy="417512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de-DE" dirty="0"/>
                <a:t>Zielgruppen</a:t>
              </a:r>
            </a:p>
          </p:txBody>
        </p:sp>
        <p:sp>
          <p:nvSpPr>
            <p:cNvPr id="26" name="Rechteck 25"/>
            <p:cNvSpPr/>
            <p:nvPr/>
          </p:nvSpPr>
          <p:spPr bwMode="auto">
            <a:xfrm>
              <a:off x="1146175" y="2800350"/>
              <a:ext cx="230188" cy="260350"/>
            </a:xfrm>
            <a:prstGeom prst="rect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6200000" scaled="0"/>
            </a:gradFill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Freihandform 26"/>
            <p:cNvSpPr/>
            <p:nvPr/>
          </p:nvSpPr>
          <p:spPr bwMode="auto">
            <a:xfrm>
              <a:off x="1365251" y="2627312"/>
              <a:ext cx="2145025" cy="606425"/>
            </a:xfrm>
            <a:custGeom>
              <a:avLst/>
              <a:gdLst>
                <a:gd name="connsiteX0" fmla="*/ 0 w 2765476"/>
                <a:gd name="connsiteY0" fmla="*/ 0 h 509203"/>
                <a:gd name="connsiteX1" fmla="*/ 2765476 w 2765476"/>
                <a:gd name="connsiteY1" fmla="*/ 0 h 509203"/>
                <a:gd name="connsiteX2" fmla="*/ 2765476 w 2765476"/>
                <a:gd name="connsiteY2" fmla="*/ 509203 h 509203"/>
                <a:gd name="connsiteX3" fmla="*/ 0 w 2765476"/>
                <a:gd name="connsiteY3" fmla="*/ 509203 h 509203"/>
                <a:gd name="connsiteX4" fmla="*/ 0 w 2765476"/>
                <a:gd name="connsiteY4" fmla="*/ 0 h 509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5476" h="509203">
                  <a:moveTo>
                    <a:pt x="0" y="0"/>
                  </a:moveTo>
                  <a:lnTo>
                    <a:pt x="2765476" y="0"/>
                  </a:lnTo>
                  <a:lnTo>
                    <a:pt x="2765476" y="509203"/>
                  </a:lnTo>
                  <a:lnTo>
                    <a:pt x="0" y="5092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85344" tIns="85344" rIns="85344" bIns="85344" spcCol="1270" anchor="ctr"/>
            <a:lstStyle/>
            <a:p>
              <a:pPr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1600" dirty="0" smtClean="0"/>
                <a:t>Kommunen &amp; Landkreise</a:t>
              </a:r>
              <a:endParaRPr lang="de-DE" sz="1600" dirty="0"/>
            </a:p>
          </p:txBody>
        </p:sp>
        <p:sp>
          <p:nvSpPr>
            <p:cNvPr id="28" name="Rechteck 27"/>
            <p:cNvSpPr/>
            <p:nvPr/>
          </p:nvSpPr>
          <p:spPr bwMode="auto">
            <a:xfrm>
              <a:off x="1146175" y="3406775"/>
              <a:ext cx="230188" cy="260350"/>
            </a:xfrm>
            <a:prstGeom prst="rect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6200000" scaled="0"/>
            </a:gradFill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Freihandform 28"/>
            <p:cNvSpPr/>
            <p:nvPr/>
          </p:nvSpPr>
          <p:spPr bwMode="auto">
            <a:xfrm>
              <a:off x="1365251" y="3233737"/>
              <a:ext cx="2145025" cy="606425"/>
            </a:xfrm>
            <a:custGeom>
              <a:avLst/>
              <a:gdLst>
                <a:gd name="connsiteX0" fmla="*/ 0 w 2765476"/>
                <a:gd name="connsiteY0" fmla="*/ 0 h 509203"/>
                <a:gd name="connsiteX1" fmla="*/ 2765476 w 2765476"/>
                <a:gd name="connsiteY1" fmla="*/ 0 h 509203"/>
                <a:gd name="connsiteX2" fmla="*/ 2765476 w 2765476"/>
                <a:gd name="connsiteY2" fmla="*/ 509203 h 509203"/>
                <a:gd name="connsiteX3" fmla="*/ 0 w 2765476"/>
                <a:gd name="connsiteY3" fmla="*/ 509203 h 509203"/>
                <a:gd name="connsiteX4" fmla="*/ 0 w 2765476"/>
                <a:gd name="connsiteY4" fmla="*/ 0 h 509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5476" h="509203">
                  <a:moveTo>
                    <a:pt x="0" y="0"/>
                  </a:moveTo>
                  <a:lnTo>
                    <a:pt x="2765476" y="0"/>
                  </a:lnTo>
                  <a:lnTo>
                    <a:pt x="2765476" y="509203"/>
                  </a:lnTo>
                  <a:lnTo>
                    <a:pt x="0" y="5092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85344" tIns="85344" rIns="85344" bIns="85344" spcCol="1270" anchor="ctr"/>
            <a:lstStyle/>
            <a:p>
              <a:pPr defTabSz="533400">
                <a:lnSpc>
                  <a:spcPct val="90000"/>
                </a:lnSpc>
                <a:defRPr/>
              </a:pPr>
              <a:r>
                <a:rPr lang="de-DE" sz="1600" dirty="0"/>
                <a:t>Gewerbebetriebe </a:t>
              </a:r>
              <a:endParaRPr lang="de-DE" sz="1600" dirty="0" smtClean="0"/>
            </a:p>
            <a:p>
              <a:pPr defTabSz="533400">
                <a:lnSpc>
                  <a:spcPct val="90000"/>
                </a:lnSpc>
                <a:defRPr/>
              </a:pPr>
              <a:r>
                <a:rPr lang="de-DE" sz="1600" dirty="0" smtClean="0"/>
                <a:t>und </a:t>
              </a:r>
              <a:r>
                <a:rPr lang="de-DE" sz="1600" dirty="0"/>
                <a:t>-gebiete</a:t>
              </a:r>
            </a:p>
          </p:txBody>
        </p:sp>
        <p:sp>
          <p:nvSpPr>
            <p:cNvPr id="30" name="Rechteck 29"/>
            <p:cNvSpPr/>
            <p:nvPr/>
          </p:nvSpPr>
          <p:spPr bwMode="auto">
            <a:xfrm>
              <a:off x="1146175" y="4645025"/>
              <a:ext cx="230188" cy="260350"/>
            </a:xfrm>
            <a:prstGeom prst="rect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6200000" scaled="0"/>
            </a:gradFill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Freihandform 30"/>
            <p:cNvSpPr/>
            <p:nvPr/>
          </p:nvSpPr>
          <p:spPr bwMode="auto">
            <a:xfrm>
              <a:off x="1365251" y="4622800"/>
              <a:ext cx="2145025" cy="606425"/>
            </a:xfrm>
            <a:custGeom>
              <a:avLst/>
              <a:gdLst>
                <a:gd name="connsiteX0" fmla="*/ 0 w 2765476"/>
                <a:gd name="connsiteY0" fmla="*/ 0 h 509203"/>
                <a:gd name="connsiteX1" fmla="*/ 2765476 w 2765476"/>
                <a:gd name="connsiteY1" fmla="*/ 0 h 509203"/>
                <a:gd name="connsiteX2" fmla="*/ 2765476 w 2765476"/>
                <a:gd name="connsiteY2" fmla="*/ 509203 h 509203"/>
                <a:gd name="connsiteX3" fmla="*/ 0 w 2765476"/>
                <a:gd name="connsiteY3" fmla="*/ 509203 h 509203"/>
                <a:gd name="connsiteX4" fmla="*/ 0 w 2765476"/>
                <a:gd name="connsiteY4" fmla="*/ 0 h 509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5476" h="509203">
                  <a:moveTo>
                    <a:pt x="0" y="0"/>
                  </a:moveTo>
                  <a:lnTo>
                    <a:pt x="2765476" y="0"/>
                  </a:lnTo>
                  <a:lnTo>
                    <a:pt x="2765476" y="509203"/>
                  </a:lnTo>
                  <a:lnTo>
                    <a:pt x="0" y="5092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85344" tIns="85344" rIns="85344" bIns="85344" spcCol="1270" anchor="ctr"/>
            <a:lstStyle/>
            <a:p>
              <a:pPr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1600" dirty="0"/>
                <a:t>Land- und Forstwirtschaft, Landschaftspflege, Straßenmeistereien etc.</a:t>
              </a:r>
            </a:p>
          </p:txBody>
        </p:sp>
        <p:sp>
          <p:nvSpPr>
            <p:cNvPr id="32" name="Rechteck 31"/>
            <p:cNvSpPr/>
            <p:nvPr/>
          </p:nvSpPr>
          <p:spPr bwMode="auto">
            <a:xfrm>
              <a:off x="5319255" y="2036763"/>
              <a:ext cx="2259471" cy="417512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de-DE" dirty="0"/>
                <a:t>Modellvorhaben</a:t>
              </a:r>
            </a:p>
            <a:p>
              <a:endParaRPr lang="de-DE" dirty="0"/>
            </a:p>
          </p:txBody>
        </p:sp>
        <p:sp>
          <p:nvSpPr>
            <p:cNvPr id="33" name="Rechteck 32"/>
            <p:cNvSpPr/>
            <p:nvPr/>
          </p:nvSpPr>
          <p:spPr bwMode="auto">
            <a:xfrm>
              <a:off x="5319255" y="2800350"/>
              <a:ext cx="212766" cy="260350"/>
            </a:xfrm>
            <a:prstGeom prst="rect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6200000" scaled="0"/>
            </a:gradFill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Freihandform 33"/>
            <p:cNvSpPr/>
            <p:nvPr/>
          </p:nvSpPr>
          <p:spPr bwMode="auto">
            <a:xfrm>
              <a:off x="5627227" y="2627312"/>
              <a:ext cx="1951499" cy="606425"/>
            </a:xfrm>
            <a:custGeom>
              <a:avLst/>
              <a:gdLst>
                <a:gd name="connsiteX0" fmla="*/ 0 w 2765476"/>
                <a:gd name="connsiteY0" fmla="*/ 0 h 509203"/>
                <a:gd name="connsiteX1" fmla="*/ 2765476 w 2765476"/>
                <a:gd name="connsiteY1" fmla="*/ 0 h 509203"/>
                <a:gd name="connsiteX2" fmla="*/ 2765476 w 2765476"/>
                <a:gd name="connsiteY2" fmla="*/ 509203 h 509203"/>
                <a:gd name="connsiteX3" fmla="*/ 0 w 2765476"/>
                <a:gd name="connsiteY3" fmla="*/ 509203 h 509203"/>
                <a:gd name="connsiteX4" fmla="*/ 0 w 2765476"/>
                <a:gd name="connsiteY4" fmla="*/ 0 h 509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5476" h="509203">
                  <a:moveTo>
                    <a:pt x="0" y="0"/>
                  </a:moveTo>
                  <a:lnTo>
                    <a:pt x="2765476" y="0"/>
                  </a:lnTo>
                  <a:lnTo>
                    <a:pt x="2765476" y="509203"/>
                  </a:lnTo>
                  <a:lnTo>
                    <a:pt x="0" y="5092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85344" tIns="85344" rIns="85344" bIns="85344" spcCol="1270" anchor="ctr"/>
            <a:lstStyle/>
            <a:p>
              <a:pPr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1600" dirty="0" err="1"/>
                <a:t>Nahwärme</a:t>
              </a:r>
              <a:endParaRPr lang="de-DE" sz="1600" dirty="0"/>
            </a:p>
          </p:txBody>
        </p:sp>
        <p:sp>
          <p:nvSpPr>
            <p:cNvPr id="35" name="Rechteck 34"/>
            <p:cNvSpPr/>
            <p:nvPr/>
          </p:nvSpPr>
          <p:spPr bwMode="auto">
            <a:xfrm>
              <a:off x="5319255" y="3406775"/>
              <a:ext cx="212766" cy="260350"/>
            </a:xfrm>
            <a:prstGeom prst="rect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6200000" scaled="0"/>
            </a:gradFill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Freihandform 35"/>
            <p:cNvSpPr/>
            <p:nvPr/>
          </p:nvSpPr>
          <p:spPr bwMode="auto">
            <a:xfrm>
              <a:off x="5627227" y="3233737"/>
              <a:ext cx="1951499" cy="606425"/>
            </a:xfrm>
            <a:custGeom>
              <a:avLst/>
              <a:gdLst>
                <a:gd name="connsiteX0" fmla="*/ 0 w 2765476"/>
                <a:gd name="connsiteY0" fmla="*/ 0 h 509203"/>
                <a:gd name="connsiteX1" fmla="*/ 2765476 w 2765476"/>
                <a:gd name="connsiteY1" fmla="*/ 0 h 509203"/>
                <a:gd name="connsiteX2" fmla="*/ 2765476 w 2765476"/>
                <a:gd name="connsiteY2" fmla="*/ 509203 h 509203"/>
                <a:gd name="connsiteX3" fmla="*/ 0 w 2765476"/>
                <a:gd name="connsiteY3" fmla="*/ 509203 h 509203"/>
                <a:gd name="connsiteX4" fmla="*/ 0 w 2765476"/>
                <a:gd name="connsiteY4" fmla="*/ 0 h 509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5476" h="509203">
                  <a:moveTo>
                    <a:pt x="0" y="0"/>
                  </a:moveTo>
                  <a:lnTo>
                    <a:pt x="2765476" y="0"/>
                  </a:lnTo>
                  <a:lnTo>
                    <a:pt x="2765476" y="509203"/>
                  </a:lnTo>
                  <a:lnTo>
                    <a:pt x="0" y="5092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85344" tIns="85344" rIns="85344" bIns="85344" spcCol="1270" anchor="ctr"/>
            <a:lstStyle/>
            <a:p>
              <a:pPr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1600" dirty="0"/>
                <a:t>Objektlösungen</a:t>
              </a:r>
            </a:p>
          </p:txBody>
        </p:sp>
        <p:sp>
          <p:nvSpPr>
            <p:cNvPr id="37" name="Rechteck 36"/>
            <p:cNvSpPr/>
            <p:nvPr/>
          </p:nvSpPr>
          <p:spPr bwMode="auto">
            <a:xfrm>
              <a:off x="5319255" y="3965575"/>
              <a:ext cx="212766" cy="260350"/>
            </a:xfrm>
            <a:prstGeom prst="rect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6200000" scaled="0"/>
            </a:gradFill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Freihandform 37"/>
            <p:cNvSpPr/>
            <p:nvPr/>
          </p:nvSpPr>
          <p:spPr bwMode="auto">
            <a:xfrm>
              <a:off x="5627227" y="3860800"/>
              <a:ext cx="1951499" cy="606425"/>
            </a:xfrm>
            <a:custGeom>
              <a:avLst/>
              <a:gdLst>
                <a:gd name="connsiteX0" fmla="*/ 0 w 2765476"/>
                <a:gd name="connsiteY0" fmla="*/ 0 h 509203"/>
                <a:gd name="connsiteX1" fmla="*/ 2765476 w 2765476"/>
                <a:gd name="connsiteY1" fmla="*/ 0 h 509203"/>
                <a:gd name="connsiteX2" fmla="*/ 2765476 w 2765476"/>
                <a:gd name="connsiteY2" fmla="*/ 509203 h 509203"/>
                <a:gd name="connsiteX3" fmla="*/ 0 w 2765476"/>
                <a:gd name="connsiteY3" fmla="*/ 509203 h 509203"/>
                <a:gd name="connsiteX4" fmla="*/ 0 w 2765476"/>
                <a:gd name="connsiteY4" fmla="*/ 0 h 509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5476" h="509203">
                  <a:moveTo>
                    <a:pt x="0" y="0"/>
                  </a:moveTo>
                  <a:lnTo>
                    <a:pt x="2765476" y="0"/>
                  </a:lnTo>
                  <a:lnTo>
                    <a:pt x="2765476" y="509203"/>
                  </a:lnTo>
                  <a:lnTo>
                    <a:pt x="0" y="5092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85344" tIns="85344" rIns="85344" bIns="85344" spcCol="1270" anchor="ctr"/>
            <a:lstStyle/>
            <a:p>
              <a:pPr defTabSz="533400">
                <a:lnSpc>
                  <a:spcPct val="90000"/>
                </a:lnSpc>
                <a:defRPr/>
              </a:pPr>
              <a:r>
                <a:rPr lang="de-DE" sz="1600" dirty="0"/>
                <a:t>Kraft-Wärme-Kopplung, </a:t>
              </a:r>
              <a:endParaRPr lang="de-DE" sz="1600" dirty="0" smtClean="0"/>
            </a:p>
            <a:p>
              <a:pPr defTabSz="533400">
                <a:lnSpc>
                  <a:spcPct val="90000"/>
                </a:lnSpc>
                <a:defRPr/>
              </a:pPr>
              <a:r>
                <a:rPr lang="de-DE" sz="1600" dirty="0" err="1" smtClean="0"/>
                <a:t>Abwärmenutzung</a:t>
              </a:r>
              <a:endParaRPr lang="de-DE" sz="1600" dirty="0"/>
            </a:p>
          </p:txBody>
        </p:sp>
        <p:sp>
          <p:nvSpPr>
            <p:cNvPr id="39" name="Rechteck 38"/>
            <p:cNvSpPr/>
            <p:nvPr/>
          </p:nvSpPr>
          <p:spPr>
            <a:xfrm>
              <a:off x="1154113" y="3981450"/>
              <a:ext cx="219075" cy="219075"/>
            </a:xfrm>
            <a:prstGeom prst="rect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6200000" scaled="0"/>
            </a:gradFill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Freihandform 39"/>
            <p:cNvSpPr/>
            <p:nvPr/>
          </p:nvSpPr>
          <p:spPr>
            <a:xfrm>
              <a:off x="1376363" y="3846513"/>
              <a:ext cx="2031884" cy="509587"/>
            </a:xfrm>
            <a:custGeom>
              <a:avLst/>
              <a:gdLst>
                <a:gd name="connsiteX0" fmla="*/ 0 w 2765476"/>
                <a:gd name="connsiteY0" fmla="*/ 0 h 509203"/>
                <a:gd name="connsiteX1" fmla="*/ 2765476 w 2765476"/>
                <a:gd name="connsiteY1" fmla="*/ 0 h 509203"/>
                <a:gd name="connsiteX2" fmla="*/ 2765476 w 2765476"/>
                <a:gd name="connsiteY2" fmla="*/ 509203 h 509203"/>
                <a:gd name="connsiteX3" fmla="*/ 0 w 2765476"/>
                <a:gd name="connsiteY3" fmla="*/ 509203 h 509203"/>
                <a:gd name="connsiteX4" fmla="*/ 0 w 2765476"/>
                <a:gd name="connsiteY4" fmla="*/ 0 h 509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5476" h="509203">
                  <a:moveTo>
                    <a:pt x="0" y="0"/>
                  </a:moveTo>
                  <a:lnTo>
                    <a:pt x="2765476" y="0"/>
                  </a:lnTo>
                  <a:lnTo>
                    <a:pt x="2765476" y="509203"/>
                  </a:lnTo>
                  <a:lnTo>
                    <a:pt x="0" y="5092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85344" tIns="85344" rIns="85344" bIns="85344" spcCol="1270" anchor="ctr"/>
            <a:lstStyle/>
            <a:p>
              <a:pPr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1600" dirty="0"/>
                <a:t>Wohnungswirtschaft</a:t>
              </a:r>
            </a:p>
          </p:txBody>
        </p:sp>
        <p:sp>
          <p:nvSpPr>
            <p:cNvPr id="41" name="Rechteck 40"/>
            <p:cNvSpPr/>
            <p:nvPr/>
          </p:nvSpPr>
          <p:spPr>
            <a:xfrm>
              <a:off x="5343394" y="4645025"/>
              <a:ext cx="201106" cy="217488"/>
            </a:xfrm>
            <a:prstGeom prst="rect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6200000" scaled="0"/>
            </a:gradFill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Freihandform 41"/>
            <p:cNvSpPr/>
            <p:nvPr/>
          </p:nvSpPr>
          <p:spPr>
            <a:xfrm>
              <a:off x="5594217" y="4689059"/>
              <a:ext cx="1849570" cy="604876"/>
            </a:xfrm>
            <a:custGeom>
              <a:avLst/>
              <a:gdLst>
                <a:gd name="connsiteX0" fmla="*/ 0 w 2765476"/>
                <a:gd name="connsiteY0" fmla="*/ 0 h 509203"/>
                <a:gd name="connsiteX1" fmla="*/ 2765476 w 2765476"/>
                <a:gd name="connsiteY1" fmla="*/ 0 h 509203"/>
                <a:gd name="connsiteX2" fmla="*/ 2765476 w 2765476"/>
                <a:gd name="connsiteY2" fmla="*/ 509203 h 509203"/>
                <a:gd name="connsiteX3" fmla="*/ 0 w 2765476"/>
                <a:gd name="connsiteY3" fmla="*/ 509203 h 509203"/>
                <a:gd name="connsiteX4" fmla="*/ 0 w 2765476"/>
                <a:gd name="connsiteY4" fmla="*/ 0 h 509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5476" h="509203">
                  <a:moveTo>
                    <a:pt x="0" y="0"/>
                  </a:moveTo>
                  <a:lnTo>
                    <a:pt x="2765476" y="0"/>
                  </a:lnTo>
                  <a:lnTo>
                    <a:pt x="2765476" y="509203"/>
                  </a:lnTo>
                  <a:lnTo>
                    <a:pt x="0" y="5092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85344" tIns="85344" rIns="85344" bIns="85344" spcCol="1270" anchor="ctr"/>
            <a:lstStyle/>
            <a:p>
              <a:pPr defTabSz="533400">
                <a:lnSpc>
                  <a:spcPct val="90000"/>
                </a:lnSpc>
                <a:defRPr/>
              </a:pPr>
              <a:r>
                <a:rPr lang="de-DE" sz="1600" dirty="0"/>
                <a:t>Biomasse, Reststoffe, </a:t>
              </a:r>
              <a:endParaRPr lang="de-DE" sz="1600" dirty="0" smtClean="0"/>
            </a:p>
            <a:p>
              <a:pPr defTabSz="533400">
                <a:lnSpc>
                  <a:spcPct val="90000"/>
                </a:lnSpc>
                <a:defRPr/>
              </a:pPr>
              <a:r>
                <a:rPr lang="de-DE" sz="1600" dirty="0" smtClean="0"/>
                <a:t>Landschaftspflegematerial, </a:t>
              </a:r>
            </a:p>
            <a:p>
              <a:pPr defTabSz="533400">
                <a:lnSpc>
                  <a:spcPct val="90000"/>
                </a:lnSpc>
                <a:defRPr/>
              </a:pPr>
              <a:r>
                <a:rPr lang="de-DE" sz="1600" dirty="0" smtClean="0"/>
                <a:t>Straßenbegleitgrün</a:t>
              </a:r>
              <a:endParaRPr lang="de-DE" sz="1600" dirty="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510491"/>
            <a:ext cx="2785304" cy="3582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7553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837419"/>
            <a:ext cx="539750" cy="287338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de-DE"/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683568" y="1802427"/>
            <a:ext cx="756084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DE" dirty="0" smtClean="0"/>
              <a:t>monatliche Erstellung eines Newsletters</a:t>
            </a:r>
            <a:br>
              <a:rPr lang="de-DE" dirty="0" smtClean="0"/>
            </a:br>
            <a:r>
              <a:rPr lang="de-DE" dirty="0" smtClean="0"/>
              <a:t>„Partner des Monats“ und Versendung via Mailing über die Verteilerdatenbank des Projektes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DE" dirty="0"/>
              <a:t>Informationsfaltblatt </a:t>
            </a:r>
            <a:r>
              <a:rPr lang="de-DE" dirty="0" smtClean="0"/>
              <a:t>Bioenergienetzwerk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DE" dirty="0" smtClean="0"/>
              <a:t>Projekthomepage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DE" dirty="0" smtClean="0"/>
              <a:t>zielgruppenspezifische / themenspezifische Netzwerk- und Projektarbeit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DE" dirty="0" smtClean="0"/>
              <a:t>Plakate, Broschüren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DE" dirty="0" smtClean="0"/>
              <a:t>Veranstaltungen / Workshops / Fachexkursionen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DE" dirty="0" smtClean="0"/>
              <a:t>Pressearbeit</a:t>
            </a:r>
            <a:br>
              <a:rPr lang="de-DE" dirty="0" smtClean="0"/>
            </a:br>
            <a:endParaRPr lang="de-DE" dirty="0" smtClean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11560" y="266787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de-DE" sz="2800" dirty="0" smtClean="0">
                <a:solidFill>
                  <a:srgbClr val="006600"/>
                </a:solidFill>
              </a:rPr>
              <a:t>Netzwerk-</a:t>
            </a:r>
            <a:r>
              <a:rPr lang="de-DE" sz="2800" dirty="0" smtClean="0">
                <a:solidFill>
                  <a:srgbClr val="006600"/>
                </a:solidFill>
                <a:latin typeface="DIN-Medium" pitchFamily="34" charset="0"/>
              </a:rPr>
              <a:t> und Öffentlichkeitsarbeit</a:t>
            </a:r>
          </a:p>
        </p:txBody>
      </p:sp>
      <p:sp>
        <p:nvSpPr>
          <p:cNvPr id="6" name="Foliennummernplatzhalter 4"/>
          <p:cNvSpPr txBox="1">
            <a:spLocks/>
          </p:cNvSpPr>
          <p:nvPr/>
        </p:nvSpPr>
        <p:spPr>
          <a:xfrm>
            <a:off x="6553200" y="6553150"/>
            <a:ext cx="2133600" cy="4762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0869CB-DE97-4966-B9D2-E5B122F7A8AC}" type="slidenum">
              <a:rPr lang="de-DE" smtClean="0">
                <a:solidFill>
                  <a:schemeClr val="bg1"/>
                </a:solidFill>
              </a:rPr>
              <a:pPr/>
              <a:t>8</a:t>
            </a:fld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649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837419"/>
            <a:ext cx="539750" cy="287338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de-DE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19572" y="266787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de-DE" sz="2800" dirty="0" smtClean="0">
                <a:solidFill>
                  <a:srgbClr val="006600"/>
                </a:solidFill>
                <a:latin typeface="DIN-Medium" pitchFamily="34" charset="0"/>
              </a:rPr>
              <a:t>Newsletter „Partner des Monats“</a:t>
            </a:r>
          </a:p>
        </p:txBody>
      </p:sp>
      <p:sp>
        <p:nvSpPr>
          <p:cNvPr id="6" name="Foliennummernplatzhalter 4"/>
          <p:cNvSpPr txBox="1">
            <a:spLocks/>
          </p:cNvSpPr>
          <p:nvPr/>
        </p:nvSpPr>
        <p:spPr>
          <a:xfrm>
            <a:off x="6553200" y="6553150"/>
            <a:ext cx="2133600" cy="4762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0869CB-DE97-4966-B9D2-E5B122F7A8AC}" type="slidenum">
              <a:rPr lang="de-DE" smtClean="0">
                <a:solidFill>
                  <a:schemeClr val="bg1"/>
                </a:solidFill>
              </a:rPr>
              <a:pPr/>
              <a:t>9</a:t>
            </a:fld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622" y="1921478"/>
            <a:ext cx="2627447" cy="37620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2705" y="1574794"/>
            <a:ext cx="2627447" cy="3702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2985" y="1777993"/>
            <a:ext cx="2627447" cy="3702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3968" y="2967049"/>
            <a:ext cx="2627447" cy="3702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719572" y="5683504"/>
            <a:ext cx="126014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de-DE" sz="1200" dirty="0" smtClean="0">
                <a:solidFill>
                  <a:srgbClr val="006600"/>
                </a:solidFill>
                <a:latin typeface="DIN-Medium" pitchFamily="34" charset="0"/>
              </a:rPr>
              <a:t>Newsletter</a:t>
            </a:r>
          </a:p>
        </p:txBody>
      </p:sp>
    </p:spTree>
    <p:extLst>
      <p:ext uri="{BB962C8B-B14F-4D97-AF65-F5344CB8AC3E}">
        <p14:creationId xmlns:p14="http://schemas.microsoft.com/office/powerpoint/2010/main" val="394483874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856</Words>
  <Application>Microsoft Office PowerPoint</Application>
  <PresentationFormat>Bildschirmpräsentation (4:3)</PresentationFormat>
  <Paragraphs>197</Paragraphs>
  <Slides>22</Slides>
  <Notes>15</Notes>
  <HiddenSlides>0</HiddenSlides>
  <MMClips>0</MMClips>
  <ScaleCrop>false</ScaleCrop>
  <HeadingPairs>
    <vt:vector size="6" baseType="variant"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5" baseType="lpstr">
      <vt:lpstr>Larissa</vt:lpstr>
      <vt:lpstr>Benutzerdefiniertes Design</vt:lpstr>
      <vt:lpstr>Dokument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mixdorf</dc:creator>
  <cp:lastModifiedBy>mixdorf</cp:lastModifiedBy>
  <cp:revision>136</cp:revision>
  <cp:lastPrinted>2013-08-21T08:11:38Z</cp:lastPrinted>
  <dcterms:created xsi:type="dcterms:W3CDTF">2012-06-27T08:48:00Z</dcterms:created>
  <dcterms:modified xsi:type="dcterms:W3CDTF">2014-02-13T12:33:45Z</dcterms:modified>
</cp:coreProperties>
</file>